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418" r:id="rId2"/>
    <p:sldId id="420" r:id="rId3"/>
    <p:sldId id="393" r:id="rId4"/>
    <p:sldId id="462" r:id="rId5"/>
    <p:sldId id="463" r:id="rId6"/>
    <p:sldId id="473" r:id="rId7"/>
    <p:sldId id="422" r:id="rId8"/>
    <p:sldId id="419" r:id="rId9"/>
    <p:sldId id="427" r:id="rId10"/>
    <p:sldId id="410" r:id="rId11"/>
    <p:sldId id="441" r:id="rId12"/>
    <p:sldId id="442" r:id="rId13"/>
    <p:sldId id="444" r:id="rId14"/>
    <p:sldId id="466" r:id="rId15"/>
    <p:sldId id="465" r:id="rId16"/>
    <p:sldId id="471" r:id="rId17"/>
    <p:sldId id="446" r:id="rId18"/>
    <p:sldId id="456" r:id="rId19"/>
    <p:sldId id="467" r:id="rId20"/>
    <p:sldId id="468" r:id="rId21"/>
    <p:sldId id="322" r:id="rId22"/>
  </p:sldIdLst>
  <p:sldSz cx="12192000" cy="6858000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13B"/>
    <a:srgbClr val="4A7EBB"/>
    <a:srgbClr val="FBFDB9"/>
    <a:srgbClr val="197614"/>
    <a:srgbClr val="CF3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529" autoAdjust="0"/>
    <p:restoredTop sz="96433" autoAdjust="0"/>
  </p:normalViewPr>
  <p:slideViewPr>
    <p:cSldViewPr>
      <p:cViewPr>
        <p:scale>
          <a:sx n="75" d="100"/>
          <a:sy n="75" d="100"/>
        </p:scale>
        <p:origin x="726" y="90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2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33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Sheet1!$F$11</c:f>
              <c:strCache>
                <c:ptCount val="1"/>
                <c:pt idx="0">
                  <c:v>Length (%)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1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</c:dPt>
          <c:dPt>
            <c:idx val="2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</c:spPr>
          </c:dPt>
          <c:dPt>
            <c:idx val="3"/>
            <c:bubble3D val="0"/>
            <c:spPr>
              <a:solidFill>
                <a:schemeClr val="bg1">
                  <a:lumMod val="95000"/>
                </a:schemeClr>
              </a:solidFill>
            </c:spPr>
          </c:dPt>
          <c:dPt>
            <c:idx val="4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</c:spPr>
          </c:dPt>
          <c:dPt>
            <c:idx val="5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6"/>
            <c:bubble3D val="0"/>
            <c:spPr>
              <a:solidFill>
                <a:srgbClr val="D99594"/>
              </a:solidFill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Sheet1!$D$12:$D$18</c:f>
              <c:strCache>
                <c:ptCount val="7"/>
                <c:pt idx="0">
                  <c:v>&gt;30 m Advance</c:v>
                </c:pt>
                <c:pt idx="1">
                  <c:v>30-20 m Advance</c:v>
                </c:pt>
                <c:pt idx="2">
                  <c:v>20-10 m Advance</c:v>
                </c:pt>
                <c:pt idx="3">
                  <c:v>No Change</c:v>
                </c:pt>
                <c:pt idx="4">
                  <c:v>10-20 m Retreat</c:v>
                </c:pt>
                <c:pt idx="5">
                  <c:v>20-30 m Retreat</c:v>
                </c:pt>
                <c:pt idx="6">
                  <c:v>&gt;30 m Retreat</c:v>
                </c:pt>
              </c:strCache>
            </c:strRef>
          </c:cat>
          <c:val>
            <c:numRef>
              <c:f>Sheet1!$F$12:$F$18</c:f>
              <c:numCache>
                <c:formatCode>0.0</c:formatCode>
                <c:ptCount val="7"/>
                <c:pt idx="0">
                  <c:v>31.248722285058143</c:v>
                </c:pt>
                <c:pt idx="1">
                  <c:v>7.3670389595155195</c:v>
                </c:pt>
                <c:pt idx="2">
                  <c:v>11.08656199550642</c:v>
                </c:pt>
                <c:pt idx="3">
                  <c:v>35.599904121693655</c:v>
                </c:pt>
                <c:pt idx="4">
                  <c:v>6.459486142894888</c:v>
                </c:pt>
                <c:pt idx="5">
                  <c:v>2.4311319415126045</c:v>
                </c:pt>
                <c:pt idx="6">
                  <c:v>5.8071545538187763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Sheet1!$F$31</c:f>
              <c:strCache>
                <c:ptCount val="1"/>
                <c:pt idx="0">
                  <c:v>Length (%)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1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</c:dPt>
          <c:dPt>
            <c:idx val="2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</c:spPr>
          </c:dPt>
          <c:dPt>
            <c:idx val="3"/>
            <c:bubble3D val="0"/>
            <c:spPr>
              <a:solidFill>
                <a:schemeClr val="bg1">
                  <a:lumMod val="95000"/>
                </a:schemeClr>
              </a:solidFill>
            </c:spPr>
          </c:dPt>
          <c:dPt>
            <c:idx val="4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</c:spPr>
          </c:dPt>
          <c:dPt>
            <c:idx val="5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6"/>
            <c:bubble3D val="0"/>
            <c:spPr>
              <a:solidFill>
                <a:srgbClr val="D99594"/>
              </a:solidFill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Sheet1!$D$32:$D$38</c:f>
              <c:strCache>
                <c:ptCount val="7"/>
                <c:pt idx="0">
                  <c:v>&gt;30 m Advance</c:v>
                </c:pt>
                <c:pt idx="1">
                  <c:v>30-20 m Advance</c:v>
                </c:pt>
                <c:pt idx="2">
                  <c:v>20-10 m Advance</c:v>
                </c:pt>
                <c:pt idx="3">
                  <c:v>No Change</c:v>
                </c:pt>
                <c:pt idx="4">
                  <c:v>10-20 m Retreat</c:v>
                </c:pt>
                <c:pt idx="5">
                  <c:v>20-30 m Retreat</c:v>
                </c:pt>
                <c:pt idx="6">
                  <c:v>&gt;30 m Retreat</c:v>
                </c:pt>
              </c:strCache>
            </c:strRef>
          </c:cat>
          <c:val>
            <c:numRef>
              <c:f>Sheet1!$F$32:$F$38</c:f>
              <c:numCache>
                <c:formatCode>0.0</c:formatCode>
                <c:ptCount val="7"/>
                <c:pt idx="0">
                  <c:v>20.876764127337466</c:v>
                </c:pt>
                <c:pt idx="1">
                  <c:v>4.8247987667096117</c:v>
                </c:pt>
                <c:pt idx="2">
                  <c:v>13.128057365947269</c:v>
                </c:pt>
                <c:pt idx="3">
                  <c:v>40.686006831223558</c:v>
                </c:pt>
                <c:pt idx="4">
                  <c:v>5.7915519773691004</c:v>
                </c:pt>
                <c:pt idx="5">
                  <c:v>3.2192214895131959</c:v>
                </c:pt>
                <c:pt idx="6">
                  <c:v>11.473599441899795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80FEAFA1-6F1A-4353-ABF0-F7566FB043DB}" type="datetimeFigureOut">
              <a:rPr lang="en-GB"/>
              <a:pPr>
                <a:defRPr/>
              </a:pPr>
              <a:t>22/02/2016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BA5098EB-9FA4-425E-ADAD-29F46BDF77F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34742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45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445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445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445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445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92D8CFF-6BD0-45BD-9868-F3DBE041B118}" type="slidenum">
              <a:rPr lang="en-GB" altLang="en-US"/>
              <a:pPr eaLnBrk="1" hangingPunct="1"/>
              <a:t>1</a:t>
            </a:fld>
            <a:endParaRPr lang="en-GB" alt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4030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45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445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45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45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45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31F9FE0-8B02-4EEB-B715-05746941EE59}" type="slidenum">
              <a:rPr lang="en-GB" smtClean="0"/>
              <a:pPr eaLnBrk="1" hangingPunct="1"/>
              <a:t>14</a:t>
            </a:fld>
            <a:endParaRPr lang="en-GB" dirty="0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z="1000" dirty="0" smtClean="0"/>
          </a:p>
        </p:txBody>
      </p:sp>
    </p:spTree>
    <p:extLst>
      <p:ext uri="{BB962C8B-B14F-4D97-AF65-F5344CB8AC3E}">
        <p14:creationId xmlns:p14="http://schemas.microsoft.com/office/powerpoint/2010/main" val="2067171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45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445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45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45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45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31F9FE0-8B02-4EEB-B715-05746941EE59}" type="slidenum">
              <a:rPr lang="en-GB" smtClean="0"/>
              <a:pPr eaLnBrk="1" hangingPunct="1"/>
              <a:t>15</a:t>
            </a:fld>
            <a:endParaRPr lang="en-GB" dirty="0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z="1000" dirty="0" smtClean="0"/>
          </a:p>
        </p:txBody>
      </p:sp>
    </p:spTree>
    <p:extLst>
      <p:ext uri="{BB962C8B-B14F-4D97-AF65-F5344CB8AC3E}">
        <p14:creationId xmlns:p14="http://schemas.microsoft.com/office/powerpoint/2010/main" val="1677445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37DFAD-9260-4D0F-BBC7-3A7C028E844D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15485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45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445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445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445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445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8C6420C-70C9-47FF-BF31-E9EBC8010C6C}" type="slidenum">
              <a:rPr lang="en-GB" altLang="en-US"/>
              <a:pPr eaLnBrk="1" hangingPunct="1"/>
              <a:t>17</a:t>
            </a:fld>
            <a:endParaRPr lang="en-GB" alt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z="100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7673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45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445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445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445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445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8C6420C-70C9-47FF-BF31-E9EBC8010C6C}" type="slidenum">
              <a:rPr lang="en-GB" altLang="en-US"/>
              <a:pPr eaLnBrk="1" hangingPunct="1"/>
              <a:t>18</a:t>
            </a:fld>
            <a:endParaRPr lang="en-GB" alt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z="100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7673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5098EB-9FA4-425E-ADAD-29F46BDF77F2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6361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5098EB-9FA4-425E-ADAD-29F46BDF77F2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57176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9700" y="768350"/>
            <a:ext cx="6819900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85715" indent="-185715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1300" dirty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7573422-147F-4F54-A0E7-833E6CC550C2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9725644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9700" y="768350"/>
            <a:ext cx="6819900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85715" indent="-185715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1300" dirty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7573422-147F-4F54-A0E7-833E6CC550C2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8082635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45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445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45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45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45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D9BCEA1-D257-4403-8796-89F485A9D014}" type="slidenum">
              <a:rPr lang="en-GB" smtClean="0"/>
              <a:pPr eaLnBrk="1" hangingPunct="1"/>
              <a:t>6</a:t>
            </a:fld>
            <a:endParaRPr lang="en-GB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z="1000" smtClean="0"/>
          </a:p>
        </p:txBody>
      </p:sp>
    </p:spTree>
    <p:extLst>
      <p:ext uri="{BB962C8B-B14F-4D97-AF65-F5344CB8AC3E}">
        <p14:creationId xmlns:p14="http://schemas.microsoft.com/office/powerpoint/2010/main" val="29421012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5098EB-9FA4-425E-ADAD-29F46BDF77F2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55047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5098EB-9FA4-425E-ADAD-29F46BDF77F2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68420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45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445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445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445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445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32D96F0-3BD9-47F6-A7F9-FE182251C21D}" type="slidenum">
              <a:rPr lang="en-GB" altLang="en-US"/>
              <a:pPr eaLnBrk="1" hangingPunct="1"/>
              <a:t>9</a:t>
            </a:fld>
            <a:endParaRPr lang="en-GB" alt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z="100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6292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45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445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445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445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445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A639AFB-89C8-42C3-8DCF-001DDC440567}" type="slidenum">
              <a:rPr lang="en-GB" altLang="en-US"/>
              <a:pPr eaLnBrk="1" hangingPunct="1"/>
              <a:t>10</a:t>
            </a:fld>
            <a:endParaRPr lang="en-GB" alt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z="100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121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31570-CEE0-4167-AE24-A343A9B14992}" type="datetime1">
              <a:rPr lang="en-GB" smtClean="0"/>
              <a:pPr>
                <a:defRPr/>
              </a:pPr>
              <a:t>22/02/2016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9C484-C645-4019-A4B1-AABA40260C5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6513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EC38C-696D-4732-876A-F32E4AD980A4}" type="datetime1">
              <a:rPr lang="en-GB" smtClean="0"/>
              <a:pPr>
                <a:defRPr/>
              </a:pPr>
              <a:t>22/02/2016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D4197-692F-4DE3-9550-1A2F5D73304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5433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CAB18-8D21-484E-973D-B9C1D454A2FE}" type="datetime1">
              <a:rPr lang="en-GB" smtClean="0"/>
              <a:pPr>
                <a:defRPr/>
              </a:pPr>
              <a:t>22/02/2016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0808B-8CA2-4FE1-A31B-AB4534FBDEE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78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1DCE2-EDB6-4732-A292-BCE619A7C46E}" type="datetime1">
              <a:rPr lang="en-GB" smtClean="0"/>
              <a:pPr>
                <a:defRPr/>
              </a:pPr>
              <a:t>22/02/2016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CBCA1-6B89-4B4A-8338-84C9B138765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1210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DCFC4-7A17-48DE-A271-A41627674010}" type="datetime1">
              <a:rPr lang="en-GB" smtClean="0"/>
              <a:pPr>
                <a:defRPr/>
              </a:pPr>
              <a:t>22/02/2016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044FB-B990-4A36-86AF-06EA5DF5F13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3791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A6603-3015-48F1-AACA-C7727B2CD390}" type="datetime1">
              <a:rPr lang="en-GB" smtClean="0"/>
              <a:pPr>
                <a:defRPr/>
              </a:pPr>
              <a:t>22/02/2016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64861-24DD-43BB-AF26-32F2F44D135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573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F72C4-7611-4401-8C3A-D00DAC835F5D}" type="datetime1">
              <a:rPr lang="en-GB" smtClean="0"/>
              <a:pPr>
                <a:defRPr/>
              </a:pPr>
              <a:t>22/02/2016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85192-5B2B-4D4F-9E71-C5786A77114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0384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2167D-D7E5-4234-916F-B14DD979832B}" type="datetime1">
              <a:rPr lang="en-GB" smtClean="0"/>
              <a:pPr>
                <a:defRPr/>
              </a:pPr>
              <a:t>22/02/2016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5417C-A735-4CD1-8B2F-8856FA7E04C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9843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D9D96-4138-4EE0-8745-70810C022642}" type="datetime1">
              <a:rPr lang="en-GB" smtClean="0"/>
              <a:pPr>
                <a:defRPr/>
              </a:pPr>
              <a:t>22/02/2016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57CAE-7CBF-49A2-A1B7-3D2F892A22A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705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463A5-856B-4DF7-913E-A822CB9B20E8}" type="datetime1">
              <a:rPr lang="en-GB" smtClean="0"/>
              <a:pPr>
                <a:defRPr/>
              </a:pPr>
              <a:t>22/02/2016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CD18E-9F5A-4271-B097-87B063CE81B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55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6F075-26D3-456A-8E08-4EC22617920F}" type="datetime1">
              <a:rPr lang="en-GB" smtClean="0"/>
              <a:pPr>
                <a:defRPr/>
              </a:pPr>
              <a:t>22/02/2016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2A3CC-C016-4DC9-9442-764A065682C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6817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1355F93-8356-45B4-B0BA-E5E56B2564C1}" type="datetime1">
              <a:rPr lang="en-GB" smtClean="0"/>
              <a:pPr>
                <a:defRPr/>
              </a:pPr>
              <a:t>22/02/2016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D3F551A-24E8-4AED-83BD-27D7BF51E26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494" b="14554"/>
          <a:stretch/>
        </p:blipFill>
        <p:spPr>
          <a:xfrm>
            <a:off x="0" y="-27385"/>
            <a:ext cx="12192000" cy="6912769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-24680" y="377850"/>
            <a:ext cx="12035160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r>
              <a:rPr lang="en-GB" sz="4400" b="1" dirty="0">
                <a:solidFill>
                  <a:schemeClr val="bg1"/>
                </a:solidFill>
                <a:latin typeface="Rockwell" panose="02060603020205020403" pitchFamily="18" charset="0"/>
              </a:rPr>
              <a:t>Scotland’s </a:t>
            </a:r>
            <a:r>
              <a:rPr lang="en-GB" sz="4400" b="1" dirty="0">
                <a:solidFill>
                  <a:schemeClr val="bg1"/>
                </a:solidFill>
                <a:latin typeface="Rockwell" panose="02060603020205020403" pitchFamily="18" charset="0"/>
              </a:rPr>
              <a:t>Dynamic Coast: </a:t>
            </a:r>
            <a:endParaRPr lang="en-GB" sz="4400" b="1" dirty="0">
              <a:solidFill>
                <a:schemeClr val="bg1"/>
              </a:solidFill>
              <a:latin typeface="Rockwell" panose="02060603020205020403" pitchFamily="18" charset="0"/>
            </a:endParaRPr>
          </a:p>
          <a:p>
            <a:pPr algn="r"/>
            <a:r>
              <a:rPr lang="en-GB" sz="4400" b="1" dirty="0">
                <a:solidFill>
                  <a:schemeClr val="bg1"/>
                </a:solidFill>
                <a:latin typeface="Rockwell" panose="02060603020205020403" pitchFamily="18" charset="0"/>
              </a:rPr>
              <a:t>The National Coastal </a:t>
            </a:r>
            <a:endParaRPr lang="en-GB" sz="4400" b="1" dirty="0" smtClean="0">
              <a:solidFill>
                <a:schemeClr val="bg1"/>
              </a:solidFill>
              <a:latin typeface="Rockwell" panose="02060603020205020403" pitchFamily="18" charset="0"/>
            </a:endParaRPr>
          </a:p>
          <a:p>
            <a:pPr algn="r"/>
            <a:r>
              <a:rPr lang="en-GB" sz="4400" b="1" dirty="0" smtClean="0">
                <a:solidFill>
                  <a:schemeClr val="bg1"/>
                </a:solidFill>
                <a:latin typeface="Rockwell" panose="02060603020205020403" pitchFamily="18" charset="0"/>
              </a:rPr>
              <a:t>Change </a:t>
            </a:r>
            <a:r>
              <a:rPr lang="en-GB" sz="4400" b="1" dirty="0">
                <a:solidFill>
                  <a:schemeClr val="bg1"/>
                </a:solidFill>
                <a:latin typeface="Rockwell" panose="02060603020205020403" pitchFamily="18" charset="0"/>
              </a:rPr>
              <a:t>Assessment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7896200" y="3651081"/>
            <a:ext cx="4207551" cy="1796886"/>
          </a:xfrm>
          <a:extLst/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GB" sz="3600" b="1" dirty="0">
                <a:solidFill>
                  <a:schemeClr val="bg1"/>
                </a:solidFill>
                <a:latin typeface="Rockwell" panose="02060603020205020403" pitchFamily="18" charset="0"/>
              </a:rPr>
              <a:t>James Fitton </a:t>
            </a:r>
            <a:r>
              <a:rPr lang="en-GB" sz="2400" b="1" dirty="0">
                <a:solidFill>
                  <a:schemeClr val="bg1"/>
                </a:solidFill>
                <a:latin typeface="Rockwell" panose="02060603020205020403" pitchFamily="18" charset="0"/>
              </a:rPr>
              <a:t>(</a:t>
            </a:r>
            <a:r>
              <a:rPr lang="en-GB" sz="2400" b="1" dirty="0" err="1">
                <a:solidFill>
                  <a:schemeClr val="bg1"/>
                </a:solidFill>
                <a:latin typeface="Rockwell" panose="02060603020205020403" pitchFamily="18" charset="0"/>
              </a:rPr>
              <a:t>UofG</a:t>
            </a:r>
            <a:r>
              <a:rPr lang="en-GB" sz="2400" b="1" dirty="0">
                <a:solidFill>
                  <a:schemeClr val="bg1"/>
                </a:solidFill>
                <a:latin typeface="Rockwell" panose="02060603020205020403" pitchFamily="18" charset="0"/>
              </a:rPr>
              <a:t>)</a:t>
            </a:r>
          </a:p>
          <a:p>
            <a:pPr algn="r" eaLnBrk="1" fontAlgn="auto" hangingPunct="1">
              <a:spcAft>
                <a:spcPts val="0"/>
              </a:spcAft>
              <a:defRPr/>
            </a:pPr>
            <a:r>
              <a:rPr lang="en-GB" sz="2800" b="1" dirty="0">
                <a:solidFill>
                  <a:schemeClr val="bg1"/>
                </a:solidFill>
                <a:latin typeface="Rockwell" panose="02060603020205020403" pitchFamily="18" charset="0"/>
              </a:rPr>
              <a:t> Jim Hansom </a:t>
            </a:r>
            <a:r>
              <a:rPr lang="en-GB" sz="1800" b="1" dirty="0">
                <a:solidFill>
                  <a:schemeClr val="bg1"/>
                </a:solidFill>
                <a:latin typeface="Rockwell" panose="02060603020205020403" pitchFamily="18" charset="0"/>
              </a:rPr>
              <a:t>(</a:t>
            </a:r>
            <a:r>
              <a:rPr lang="en-GB" sz="1800" b="1" dirty="0" err="1">
                <a:solidFill>
                  <a:schemeClr val="bg1"/>
                </a:solidFill>
                <a:latin typeface="Rockwell" panose="02060603020205020403" pitchFamily="18" charset="0"/>
              </a:rPr>
              <a:t>UofG</a:t>
            </a:r>
            <a:r>
              <a:rPr lang="en-GB" sz="1800" b="1" dirty="0">
                <a:solidFill>
                  <a:schemeClr val="bg1"/>
                </a:solidFill>
                <a:latin typeface="Rockwell" panose="02060603020205020403" pitchFamily="18" charset="0"/>
              </a:rPr>
              <a:t>) </a:t>
            </a:r>
            <a:endParaRPr lang="en-GB" sz="1800" b="1" dirty="0">
              <a:solidFill>
                <a:schemeClr val="bg1"/>
              </a:solidFill>
              <a:latin typeface="Rockwell" panose="02060603020205020403" pitchFamily="18" charset="0"/>
            </a:endParaRPr>
          </a:p>
          <a:p>
            <a:pPr algn="r" eaLnBrk="1" fontAlgn="auto" hangingPunct="1">
              <a:spcAft>
                <a:spcPts val="0"/>
              </a:spcAft>
              <a:defRPr/>
            </a:pPr>
            <a:r>
              <a:rPr lang="en-GB" sz="2800" b="1" dirty="0">
                <a:solidFill>
                  <a:schemeClr val="bg1"/>
                </a:solidFill>
                <a:latin typeface="Rockwell" panose="02060603020205020403" pitchFamily="18" charset="0"/>
              </a:rPr>
              <a:t>Alistair </a:t>
            </a:r>
            <a:r>
              <a:rPr lang="en-GB" sz="2800" b="1" dirty="0">
                <a:solidFill>
                  <a:schemeClr val="bg1"/>
                </a:solidFill>
                <a:latin typeface="Rockwell" panose="02060603020205020403" pitchFamily="18" charset="0"/>
              </a:rPr>
              <a:t>Rennie </a:t>
            </a:r>
            <a:r>
              <a:rPr lang="en-GB" sz="1800" b="1" dirty="0">
                <a:solidFill>
                  <a:schemeClr val="bg1"/>
                </a:solidFill>
                <a:latin typeface="Rockwell" panose="02060603020205020403" pitchFamily="18" charset="0"/>
              </a:rPr>
              <a:t>(SNH</a:t>
            </a:r>
            <a:r>
              <a:rPr lang="en-GB" sz="1800" b="1" dirty="0">
                <a:solidFill>
                  <a:schemeClr val="bg1"/>
                </a:solidFill>
                <a:latin typeface="Rockwell" panose="02060603020205020403" pitchFamily="18" charset="0"/>
              </a:rPr>
              <a:t>)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GB" sz="2800" b="1" dirty="0">
              <a:solidFill>
                <a:schemeClr val="bg1"/>
              </a:solidFill>
              <a:latin typeface="Rockwell" panose="02060603020205020403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GB" sz="2800" b="1" dirty="0">
              <a:solidFill>
                <a:schemeClr val="bg1"/>
              </a:solidFill>
              <a:latin typeface="Rockwell" panose="02060603020205020403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GB" sz="2800" b="1" dirty="0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  <p:pic>
        <p:nvPicPr>
          <p:cNvPr id="9" name="Picture 6" descr="smallUniofGlasgow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43183" y="5521208"/>
            <a:ext cx="1564767" cy="479298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raptorpersecutionscotland.files.wordpress.com/2011/07/snh-logo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015500" y="6146989"/>
            <a:ext cx="1628318" cy="61820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:\My Pictures\logos\SG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3096" y="5467879"/>
            <a:ext cx="1350654" cy="129109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840" y="5877272"/>
            <a:ext cx="1618680" cy="889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73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D:\GIS_DATA\_NCCA\_Output\Morrich_NCCA_1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4129" y="629189"/>
            <a:ext cx="4926367" cy="6082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407368" y="692697"/>
            <a:ext cx="5218410" cy="5170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3000" b="1" dirty="0">
                <a:solidFill>
                  <a:srgbClr val="00213B"/>
                </a:solidFill>
                <a:latin typeface="Gill Sans MT" panose="020B0502020104020203" pitchFamily="34" charset="0"/>
              </a:rPr>
              <a:t>Historic </a:t>
            </a:r>
            <a:r>
              <a:rPr lang="en-US" sz="3000" b="1" dirty="0">
                <a:solidFill>
                  <a:srgbClr val="00213B"/>
                </a:solidFill>
                <a:latin typeface="Gill Sans MT" panose="020B0502020104020203" pitchFamily="34" charset="0"/>
              </a:rPr>
              <a:t>C</a:t>
            </a:r>
            <a:r>
              <a:rPr lang="en-US" sz="3000" b="1" dirty="0">
                <a:solidFill>
                  <a:srgbClr val="00213B"/>
                </a:solidFill>
                <a:latin typeface="Gill Sans MT" panose="020B0502020104020203" pitchFamily="34" charset="0"/>
              </a:rPr>
              <a:t>hange Analysis</a:t>
            </a:r>
            <a:endParaRPr lang="en-US" sz="3000" b="1" dirty="0">
              <a:solidFill>
                <a:srgbClr val="00213B"/>
              </a:solidFill>
              <a:latin typeface="Gill Sans MT" panose="020B0502020104020203" pitchFamily="34" charset="0"/>
            </a:endParaRPr>
          </a:p>
          <a:p>
            <a:pPr marL="342900" indent="-342900" eaLnBrk="0" hangingPunct="0">
              <a:buFont typeface="Arial" panose="020B0604020202020204" pitchFamily="34" charset="0"/>
              <a:buChar char="•"/>
              <a:defRPr/>
            </a:pP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  <a:cs typeface="Arial" pitchFamily="34" charset="0"/>
              </a:rPr>
              <a:t>1890s 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  <a:defRPr/>
            </a:pP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  <a:cs typeface="Arial" pitchFamily="34" charset="0"/>
              </a:rPr>
              <a:t>1970s 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  <a:defRPr/>
            </a:pPr>
            <a:r>
              <a:rPr lang="en-GB" sz="3000" dirty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  <a:cs typeface="Arial" pitchFamily="34" charset="0"/>
              </a:rPr>
              <a:t>Current </a:t>
            </a:r>
            <a:r>
              <a:rPr lang="en-GB" sz="3000" dirty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  <a:cs typeface="Arial" pitchFamily="34" charset="0"/>
              </a:rPr>
              <a:t>MHWS</a:t>
            </a:r>
            <a:r>
              <a:rPr lang="en-GB" sz="3000" dirty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  <a:cs typeface="Arial" pitchFamily="34" charset="0"/>
              </a:rPr>
              <a:t> (derived from LiDAR/Aerial Photography</a:t>
            </a:r>
            <a:r>
              <a:rPr lang="en-GB" sz="3000" dirty="0" smtClean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  <a:cs typeface="Arial" pitchFamily="34" charset="0"/>
              </a:rPr>
              <a:t>)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  <a:defRPr/>
            </a:pPr>
            <a:r>
              <a:rPr lang="en-GB" sz="3000" dirty="0" smtClean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  <a:cs typeface="Arial" pitchFamily="34" charset="0"/>
              </a:rPr>
              <a:t>Where we don’t have this data we use the OS </a:t>
            </a:r>
            <a:r>
              <a:rPr lang="en-GB" sz="3000" dirty="0" err="1" smtClean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  <a:cs typeface="Arial" pitchFamily="34" charset="0"/>
              </a:rPr>
              <a:t>MasterMap</a:t>
            </a:r>
            <a:r>
              <a:rPr lang="en-GB" sz="3000" dirty="0" smtClean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  <a:cs typeface="Arial" pitchFamily="34" charset="0"/>
              </a:rPr>
              <a:t> data</a:t>
            </a:r>
            <a:r>
              <a:rPr lang="en-GB" sz="3200" b="1" dirty="0" smtClean="0">
                <a:solidFill>
                  <a:srgbClr val="C00000"/>
                </a:solidFill>
                <a:latin typeface="Gill Sans MT" panose="020B0502020104020203" pitchFamily="34" charset="0"/>
                <a:cs typeface="Arial" pitchFamily="34" charset="0"/>
              </a:rPr>
              <a:t>*</a:t>
            </a:r>
            <a:endParaRPr lang="en-GB" sz="3000" b="1" dirty="0">
              <a:solidFill>
                <a:srgbClr val="C00000"/>
              </a:solidFill>
              <a:latin typeface="Gill Sans MT" panose="020B0502020104020203" pitchFamily="34" charset="0"/>
              <a:cs typeface="Arial" pitchFamily="34" charset="0"/>
            </a:endParaRPr>
          </a:p>
          <a:p>
            <a:pPr marL="342900" indent="-342900" eaLnBrk="0" hangingPunct="0">
              <a:buFont typeface="Arial" panose="020B0604020202020204" pitchFamily="34" charset="0"/>
              <a:buChar char="•"/>
              <a:defRPr/>
            </a:pPr>
            <a:endParaRPr lang="en-GB" sz="3000" dirty="0">
              <a:solidFill>
                <a:schemeClr val="accent1">
                  <a:lumMod val="75000"/>
                </a:schemeClr>
              </a:solidFill>
              <a:latin typeface="Gill Sans MT" panose="020B0502020104020203" pitchFamily="34" charset="0"/>
              <a:cs typeface="Arial" pitchFamily="34" charset="0"/>
            </a:endParaRPr>
          </a:p>
          <a:p>
            <a:pPr marL="342900" indent="-342900" eaLnBrk="0" hangingPunct="0">
              <a:buFont typeface="Arial" panose="020B0604020202020204" pitchFamily="34" charset="0"/>
              <a:buChar char="•"/>
              <a:defRPr/>
            </a:pPr>
            <a:endParaRPr lang="en-US" sz="3000" b="1" dirty="0">
              <a:solidFill>
                <a:srgbClr val="00213B"/>
              </a:solidFill>
              <a:latin typeface="Gill Sans MT" panose="020B0502020104020203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0" y="0"/>
            <a:ext cx="12192000" cy="620688"/>
          </a:xfrm>
          <a:prstGeom prst="rect">
            <a:avLst/>
          </a:prstGeom>
          <a:solidFill>
            <a:srgbClr val="0021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en-GB" sz="3200" b="1" dirty="0">
                <a:solidFill>
                  <a:schemeClr val="bg1"/>
                </a:solidFill>
                <a:latin typeface="Gill Sans MT" panose="020B0502020104020203" pitchFamily="34" charset="0"/>
                <a:cs typeface="Arial" pitchFamily="34" charset="0"/>
              </a:rPr>
              <a:t>NCCA Methods</a:t>
            </a:r>
            <a:endParaRPr lang="en-GB" sz="3200" b="1" dirty="0">
              <a:solidFill>
                <a:schemeClr val="bg1"/>
              </a:solidFill>
              <a:latin typeface="Gill Sans MT" panose="020B0502020104020203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052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7600" y="158400"/>
            <a:ext cx="9142148" cy="63792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CBCA1-6B89-4B4A-8338-84C9B1387658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199456" y="432048"/>
            <a:ext cx="9144000" cy="6206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en-GB" sz="3200" b="1" dirty="0">
                <a:solidFill>
                  <a:schemeClr val="bg1"/>
                </a:solidFill>
                <a:latin typeface="Gill Sans MT" panose="020B0502020104020203" pitchFamily="34" charset="0"/>
                <a:cs typeface="Arial" pitchFamily="34" charset="0"/>
              </a:rPr>
              <a:t>Fife – 1890s to 1970s</a:t>
            </a:r>
          </a:p>
          <a:p>
            <a:pPr algn="r" eaLnBrk="1" fontAlgn="auto" hangingPunct="1">
              <a:spcAft>
                <a:spcPts val="0"/>
              </a:spcAft>
              <a:defRPr/>
            </a:pPr>
            <a:endParaRPr lang="en-GB" sz="3200" b="1" dirty="0">
              <a:solidFill>
                <a:schemeClr val="bg1"/>
              </a:solidFill>
              <a:latin typeface="Gill Sans MT" panose="020B0502020104020203" pitchFamily="34" charset="0"/>
              <a:cs typeface="Arial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2304" y="4544771"/>
            <a:ext cx="1718102" cy="162901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Content Placeholder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0179" y="6016525"/>
            <a:ext cx="1906933" cy="495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7862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5852" y="159712"/>
            <a:ext cx="9142148" cy="63792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CBCA1-6B89-4B4A-8338-84C9B1387658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199456" y="432048"/>
            <a:ext cx="9144000" cy="6206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en-GB" sz="3200" b="1" dirty="0">
                <a:solidFill>
                  <a:schemeClr val="bg1"/>
                </a:solidFill>
                <a:latin typeface="Gill Sans MT" panose="020B0502020104020203" pitchFamily="34" charset="0"/>
                <a:cs typeface="Arial" pitchFamily="34" charset="0"/>
              </a:rPr>
              <a:t>Fife – 1970s to Modern</a:t>
            </a:r>
            <a:endParaRPr lang="en-GB" sz="3200" b="1" dirty="0">
              <a:solidFill>
                <a:schemeClr val="bg1"/>
              </a:solidFill>
              <a:latin typeface="Gill Sans MT" panose="020B0502020104020203" pitchFamily="34" charset="0"/>
              <a:cs typeface="Arial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2304" y="4544771"/>
            <a:ext cx="1718102" cy="162901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Content Placeholder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21979" y="6020045"/>
            <a:ext cx="1906933" cy="495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5558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CBCA1-6B89-4B4A-8338-84C9B1387658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0" y="0"/>
            <a:ext cx="12192000" cy="620688"/>
          </a:xfrm>
          <a:prstGeom prst="rect">
            <a:avLst/>
          </a:prstGeom>
          <a:solidFill>
            <a:srgbClr val="0021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en-GB" sz="3200" b="1" dirty="0">
                <a:solidFill>
                  <a:schemeClr val="bg1"/>
                </a:solidFill>
                <a:latin typeface="Gill Sans MT" panose="020B0502020104020203" pitchFamily="34" charset="0"/>
                <a:cs typeface="Arial" pitchFamily="34" charset="0"/>
              </a:rPr>
              <a:t>Fife Statistics</a:t>
            </a:r>
            <a:endParaRPr lang="en-GB" sz="3200" b="1" dirty="0">
              <a:solidFill>
                <a:schemeClr val="bg1"/>
              </a:solidFill>
              <a:latin typeface="Gill Sans MT" panose="020B0502020104020203" pitchFamily="34" charset="0"/>
              <a:cs typeface="Arial" pitchFamily="34" charset="0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/>
        </p:nvGraphicFramePr>
        <p:xfrm>
          <a:off x="6056080" y="2006663"/>
          <a:ext cx="5364088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2698220" y="679434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latin typeface="Rockwell" panose="02060603020205020403" pitchFamily="18" charset="0"/>
              </a:rPr>
              <a:t>1890s to 1970s</a:t>
            </a:r>
            <a:endParaRPr lang="en-GB" b="1" dirty="0">
              <a:latin typeface="Rockwell" panose="02060603020205020403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922675" y="679434"/>
            <a:ext cx="17604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prstClr val="black"/>
                </a:solidFill>
                <a:latin typeface="Rockwell" panose="02060603020205020403" pitchFamily="18" charset="0"/>
              </a:rPr>
              <a:t>1970s to </a:t>
            </a:r>
            <a:r>
              <a:rPr lang="en-US" b="1" dirty="0">
                <a:solidFill>
                  <a:prstClr val="black"/>
                </a:solidFill>
                <a:latin typeface="Rockwell" panose="02060603020205020403" pitchFamily="18" charset="0"/>
              </a:rPr>
              <a:t>2010s</a:t>
            </a:r>
            <a:endParaRPr lang="en-US" b="1" dirty="0">
              <a:solidFill>
                <a:prstClr val="black"/>
              </a:solidFill>
              <a:latin typeface="Rockwell" panose="02060603020205020403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8354852"/>
              </p:ext>
            </p:extLst>
          </p:nvPr>
        </p:nvGraphicFramePr>
        <p:xfrm>
          <a:off x="2060042" y="1141282"/>
          <a:ext cx="3031356" cy="981075"/>
        </p:xfrm>
        <a:graphic>
          <a:graphicData uri="http://schemas.openxmlformats.org/drawingml/2006/table">
            <a:tbl>
              <a:tblPr/>
              <a:tblGrid>
                <a:gridCol w="957270"/>
                <a:gridCol w="1037043"/>
                <a:gridCol w="1037043"/>
              </a:tblGrid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Fife Character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Length (km)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Length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just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Hard &amp; Mixed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just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Artificial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just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Soft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just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218.4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5248327"/>
              </p:ext>
            </p:extLst>
          </p:nvPr>
        </p:nvGraphicFramePr>
        <p:xfrm>
          <a:off x="1476867" y="2064510"/>
          <a:ext cx="5328000" cy="34843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4467011"/>
              </p:ext>
            </p:extLst>
          </p:nvPr>
        </p:nvGraphicFramePr>
        <p:xfrm>
          <a:off x="2135561" y="5546361"/>
          <a:ext cx="2880319" cy="581025"/>
        </p:xfrm>
        <a:graphic>
          <a:graphicData uri="http://schemas.openxmlformats.org/drawingml/2006/table">
            <a:tbl>
              <a:tblPr/>
              <a:tblGrid>
                <a:gridCol w="1440160"/>
                <a:gridCol w="360040"/>
                <a:gridCol w="1080119"/>
              </a:tblGrid>
              <a:tr h="190500">
                <a:tc>
                  <a:txBody>
                    <a:bodyPr/>
                    <a:lstStyle/>
                    <a:p>
                      <a:pPr algn="just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Max Soft Advance (m)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 Tentsmuir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just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Average Soft Change (m)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just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Max Soft Retreat (m)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</a:t>
                      </a:r>
                      <a:r>
                        <a:rPr lang="en-GB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Tentsmuir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6704531"/>
              </p:ext>
            </p:extLst>
          </p:nvPr>
        </p:nvGraphicFramePr>
        <p:xfrm>
          <a:off x="7241108" y="1141281"/>
          <a:ext cx="3031356" cy="981075"/>
        </p:xfrm>
        <a:graphic>
          <a:graphicData uri="http://schemas.openxmlformats.org/drawingml/2006/table">
            <a:tbl>
              <a:tblPr/>
              <a:tblGrid>
                <a:gridCol w="957270"/>
                <a:gridCol w="1037043"/>
                <a:gridCol w="1037043"/>
              </a:tblGrid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Fife Character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Length (km)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Length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just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Hard &amp; Mixed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77.2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just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Artificial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just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Soft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just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226.4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" name="Chart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4072480"/>
              </p:ext>
            </p:extLst>
          </p:nvPr>
        </p:nvGraphicFramePr>
        <p:xfrm>
          <a:off x="6205130" y="2066629"/>
          <a:ext cx="5178951" cy="348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3093776"/>
              </p:ext>
            </p:extLst>
          </p:nvPr>
        </p:nvGraphicFramePr>
        <p:xfrm>
          <a:off x="7326864" y="5553550"/>
          <a:ext cx="2952040" cy="581025"/>
        </p:xfrm>
        <a:graphic>
          <a:graphicData uri="http://schemas.openxmlformats.org/drawingml/2006/table">
            <a:tbl>
              <a:tblPr/>
              <a:tblGrid>
                <a:gridCol w="1439871"/>
                <a:gridCol w="360040"/>
                <a:gridCol w="1152129"/>
              </a:tblGrid>
              <a:tr h="190500">
                <a:tc>
                  <a:txBody>
                    <a:bodyPr/>
                    <a:lstStyle/>
                    <a:p>
                      <a:pPr algn="just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Max Soft Advance (m)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 </a:t>
                      </a:r>
                      <a:r>
                        <a:rPr lang="en-GB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Tentsmuir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just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Average Soft Change (m)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just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Max Soft Retreat (m)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 </a:t>
                      </a:r>
                      <a:r>
                        <a:rPr lang="en-GB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Tentsmuir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3339100" y="3573016"/>
            <a:ext cx="389850" cy="380010"/>
            <a:chOff x="1815100" y="3573016"/>
            <a:chExt cx="389850" cy="380010"/>
          </a:xfrm>
        </p:grpSpPr>
        <p:sp>
          <p:nvSpPr>
            <p:cNvPr id="5" name="Oval 4"/>
            <p:cNvSpPr/>
            <p:nvPr/>
          </p:nvSpPr>
          <p:spPr>
            <a:xfrm>
              <a:off x="1835736" y="3593026"/>
              <a:ext cx="360000" cy="36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815100" y="3573016"/>
              <a:ext cx="389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%</a:t>
              </a:r>
              <a:endParaRPr lang="en-GB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8599679" y="3616657"/>
            <a:ext cx="389850" cy="380010"/>
            <a:chOff x="1815100" y="3573016"/>
            <a:chExt cx="389850" cy="380010"/>
          </a:xfrm>
        </p:grpSpPr>
        <p:sp>
          <p:nvSpPr>
            <p:cNvPr id="29" name="Oval 28"/>
            <p:cNvSpPr/>
            <p:nvPr/>
          </p:nvSpPr>
          <p:spPr>
            <a:xfrm>
              <a:off x="1835736" y="3593026"/>
              <a:ext cx="360000" cy="36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815100" y="3573016"/>
              <a:ext cx="389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%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437398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  <p:bldGraphic spid="21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6186" y="1628800"/>
            <a:ext cx="7176452" cy="4780376"/>
          </a:xfrm>
          <a:prstGeom prst="rect">
            <a:avLst/>
          </a:prstGeom>
        </p:spPr>
      </p:pic>
      <p:sp>
        <p:nvSpPr>
          <p:cNvPr id="3074" name="Text Box 3"/>
          <p:cNvSpPr txBox="1">
            <a:spLocks noChangeArrowheads="1"/>
          </p:cNvSpPr>
          <p:nvPr/>
        </p:nvSpPr>
        <p:spPr bwMode="auto">
          <a:xfrm>
            <a:off x="4970673" y="160338"/>
            <a:ext cx="572611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GB" sz="2800" b="1" dirty="0">
                <a:solidFill>
                  <a:schemeClr val="bg1"/>
                </a:solidFill>
              </a:rPr>
              <a:t>What has been done?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3519586" y="683559"/>
            <a:ext cx="514965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3600" dirty="0">
                <a:solidFill>
                  <a:srgbClr val="00213B"/>
                </a:solidFill>
                <a:latin typeface="Gill Sans MT" panose="020B0502020104020203" pitchFamily="34" charset="0"/>
              </a:rPr>
              <a:t>www.dynamiccoast.com </a:t>
            </a:r>
          </a:p>
        </p:txBody>
      </p:sp>
      <p:sp>
        <p:nvSpPr>
          <p:cNvPr id="3" name="AutoShape 2" descr="data:image/png;base64,iVBORw0KGgoAAAANSUhEUgAAAccAAABvCAMAAACuGvu3AAAAxlBMVEX///9AQJbuJpA+PpU5OZM9PZU1NZIrK4/y8vguLo87O5T7+/3i4u4yMpFDQ5gnJ43S0uPtDYr4tdZLS5uEhLj3rND+8Pj83+36zeKpqc1xca6goMhtba2ZmcSzs9JXV6KNjb15ebO9vdne3utbW6LCwttjY6js7PT0erfZ2el8fLSkpMr2mcTLy+CLi7zPz+MiIozvOJjyYqr95vL1jb/xU6P6xd770ubsAIMWFolQUJ3zc7H0gbn5vNjwRp3xVaT2mMX3pMw9OsIBAAAaT0lEQVR4nO1dCXebuBbGEQgElpfiJvW+m7Fdx02btvPcTqf9/3/qIV2B0QImxsl08T0z56RmkdAnXd1dlnWlK13pZyLvP6HIsj7cnknBSw/OCzZ4Ph1qjRcn29lZ1puH9s051H518puiZfd+M910tst6tcEZs8Gxu9Ve8jIUOuiFySYdmOGP7XOQPIXjeug3CbZt37Yxden9usLgjP24v/TXwBHVXpQQHe+Ttu8+ngFkMY7LVdOWvgi7q+XZgzN22BuuOOrku/3sdvPj6UuyCMf5gPhakw5Zzc8cnCuOOUTGypB++PepQBbg2KU2bwU5mJKYsADVxqPzBueKo5Fsk8jw6uZpSObj2HH5tyAbL4bL1nq96w58DD81788anCuOBkKkF5l6cPvXk4DMwzGYUmiGbo6iTTS0Hf4r6ZwzOFccdbLRLK8Pn56iguThuAEYHabTZGgeAq8lwzMG54qjSo678fI7EXwtD2QOjlsC7fjqmvfGfJdE5Ayx9YqjTAiHu+Ju3H0ri6QZx5bYG6mu+XsNsW0KhKM6I/6PaNQLw8E2A703G64O4aIz4r9lccw8FrT6g8NhtekadVNvt50u4ssd5XLmBVa9Ox2H4+m2lWMrqo8mg3HI3qHIhd6yL16uPPoSODp0ctq29bakvGPGcQGiKTEJpktYqngD/5y8c133XSz4BBNCbcfxKdmKO9cdSmzfcRybur2WjOOKPzaJHxuFLhY3LdT2gt0UExy/Nb6M3XCbYUJT/oIB69DApT6KW8Zuo6uPTNQfu5S3wJo4ZKbZcsqEcPHyxjDLep4fR0QPLbmj4p93t9Kvd+9LAWnEcQRQ+SvDtRgCALkJc3uIGTgTa36gybcTLs56HZqxIdh0KOHYY/ssHlrrMXHSm2LdVGIA+xXxMwPq0MaRm3fYC/ypFfUySq4+ON7QoccG2DtsMVlaC+nlCGfF/2fH0Xb7ckejlVgYP24+y1delbEKGHEcC6nUzL33LvSkl8FxGDnH0eRC0LoBSko81zGTchHprDQctzvXj/VTcQt7qZPhnvccoXgVxcorzAnn+PWAY6des0UbvsBJ6vRe9AJu4e9oggFsyF+OfJy+HNFBupqfGUekTNhYWSdU6ACv2+2vMle5/XIaSBOOOwDKGeew71BsnlGKo30fiz/IphTHcNhsGS9dDoxPD53ttjNmJgWAKoujP8DMrLCYxLccYNk4OGFvdQ6BT8P7ZWveGvUwv+4mTJvj6KwaTgxd3Eb3fiHsFO8ye2D3HX8IYWd1v90OeyH1BZPpEfYRPl5197FqPGlg3rdDIH3ic5GDlA2kviLITnG8aT+8ka+fVkFMOHZAt8B5ugWHrlajo8w/nJptd2bL4YI6OJ5qez5M8cAsYWRag4TrZnGsxSNPB2IFLhscB3sA/9xhvoh7u2Ro9w2GCXLX2U6yaRMKZtta8a44i7Sjfdgf7FpfTI5guXrHGW+Pq1V0lax+b8L7h3svgSM6KFpA12fT/IhjDMujvIaCf8/AEZCp0b1+CYZYDE8vg2OMB3Ru6cbwRrD2aO/Ym64AUsJRUkSjkD8k9l0mTtkoq93M8bHVdLLV7EUq/ART/lu6HYxgMtGswSTgzQPANGuW2nJkE8nuedcjlpS2aMGHRsIxXpLSLvnhjPW4BraKcJ6K6gEkKGQ3CBxxauFhjH9lZ4dcjKprwJFm13yLj649scQdRFGSu3yom/CjwNE/ZO4J+EywN8l38G4S3Yi4hoGTumdt2AtRA173vDiKLUl8lQv7gYzjzc3fmV0yeDhjfxwJU06oXUneehC7DoMMcJRFW5B3nVDmDXCnhKMz1ocyaTd6p2ohXo2NrrBAJDhK8gLvOswv5gvm7W30D+DTDDnyLPE47BT232eWc+yU989XRDSl4pjdJU8LOgYcxQrze9qVhAZCvdynd9Msp/BgBKli8gk0OaemWIU4w04tDLp7rMfaxSCyAo7KHh7wCUQ4tjAdTcIa7Ava9g+S04H//dx6R8KHuthOsVVxPO6Sr8+SV6dinec7NTaCKbIFw3FEdnZui+W4UB/T9MeaLd8QcYWOttQHE5qwhwTb5KOOsAI25xR8dgRiMhl0J9hGm6qtCuB1+RufG0fEN/H6ih5/MuAodsm78/RHsdrsfFN4ItAySDiOYhYLAvVTt8BqONoKzwsOnHGa1Nb6fradjLmuMDj2ATVMPeNNACqJ9Jslj3My5Gi/8w0cnKvPbgdwapG1dbNuehOOfEkGp1E04rgClTxX7TjiyPYS0B+zPLjeZBcR0R7T7Tlb0x1U3heDdXcTNl1CMZiHxFYs9EflBUP+WsZ5gWeYliMYFu2pdoGD53fSP5+V7MGASI2YcbxpfytlmCtYjxN9CAR1VL5qZ/2RsDEZxknDkaqSDLfrZj0iwa7TcBNjD5CTwdFXl9sWrEuJLIYaBlMG7Oh2ByztGeL9g9dfGkcwSrkkno2JMdBXYmZycBQwZakkjlNZDjbQVOA4s472VfWqwT/1ZByD7oEIGy0PLrE1HNXJkuIY0QwPlknMUwcrZAtt6uI4xhiGk9Fyv163dqP+ABPsmO7KwzFG7tvXH68+fWb06dWPrx8NYJrkVSHRm8ZAGgnSMuIIAoZhlyuLY8Jt9yHY6lA8EHgxGbWyvLQAR7azt8wy6bF/8WtVgp8bl8XRoc5mKWs46+6C2loDOfvjzccfn7VP+PDp8d8bCcvL6I8SjmCZdvWokyfi2AfjqENrvRHIlsNyOLLewCaoNcBIAIapmbgMfSkcEQ27pvCb9eaocBTg2H54+yEPhdt/vmR8kwYc92B2Q3ael9PDqj0ni2MAV4luDXoajn1h/wlH6ZuegOMMDKim4BcHTL/dkZn4IxfC0SfbvEGsT125DR3H9s2PYkfz7T+pDGTAMWjCi2le7HhLuCc5483D0a2I4xK0A5L1mU9waRwL1iPwVUP/svdcAkdEV8ZQOEE7eUnq9pz3twVPC/rezsUxUTyMg8CoK0yqHBGdr9p5fJVHhJTEUajxRJKWSu6PrDcF+yP4wUmutYHRRXCkJ4LRvF7GDKDh2H4sfhrobQGOYI/OF3REQADllo9cOUfzloDRrCSOM5L9NkG98jhGJPcTJrhwlsI3XABHkhvRmNKQ5OJYDsZCHCPhYnLMXCFK3MzQFQ1HMLnp4wR+lJI4ghrflHoQLI4K3ikcPY6EUX8U+m2++di6BI7ILRNRKIQAHcf2+xJPW8U4JvqhZm4RbQNbFa46HcctznbrSF3N31GAYwhqvHQ1gtiOUjiKbzDZc8DeVHOLZIjKOKISq5HRcUUqOObKqTIV4tgSDsaGSRYIhL4sxljHsSUETfXBhebvKMCRC0uKWwtMpiVxzLUqJfbfnFkKVBlH2i94e5Y22IRj+y/DrQEj5bdCHBOHBjaZdCZiOYr5puMoFDTVTl4X8ZLlcOQzCdWkq/dl7TmsNx7vBcIGoRv2f6TFWGeoKo66fX7e7Uynnb4WYuuJoDYFxzfq83eP7789PHz7+OXr908fji8pxjES5gZXZw5LUCvSjhpwHKpxMpyyTpISfJW3Iu2PnrCnlcNRzDfbELspQqmNa1VQRRyRKq3vV5TaMWFyUENshbqu4KjC/Sax3nAL68P7V4LvFuNozWAPQaov2Gr5Ipw88d4ZcIwAahmlPdbjcwpwFEbaLHcSHKgsjp6IzjEI/0IgL9ALKuKo6jtDNw2VdWhD8Zl2sI7jg9ohxenBbK6vmXp5Asdk/0VU3kVGYuc8CmMGHK0hMC47w9O8xKpZEkfY3sD0BySC35J1fhLHJCDINSSULIShX983xDqohiNC8nKakuxVx5WFLwgokXH8pvbL4Lxqtx8/nMTR6iR5c4fUyhvsk2CSjHpuwlGA5vipDlk/2DXnKThCLE7NaYi54N2TGuy7Qvg5jWPyCWSYGdVgxFzeIp6vhg+SlhssD+KF1XBUJv+EyJfVTXsoCfhmHD+ZvVmPj6dwtCbC/ueQ2nTYHY36nZAkMduZ8TfhaK3Faib3czaG9S124p1q8QR7jtUVGV+4s6vX1/0Q11DI4wHAsVQGx2AgAm3HMzEVo+2BcH1pLbx/Dll155EXeF40H3UaxBHSWSUc0wgjoH1TvUGJQKu7Go43Ghw/zG7H9I/8vPKZayf9wpgm7ngWF56dxEYcrWUzSWYeDwYLH/MUvMWT7OQCBGQTHP+HGC/PxnKUwNEKIGo8RiuMp2J3smK5HqjGQJ2HQt53MG0cDmGIIDvA8TnklXBUenXQvY3Kzszjx4rlHF7GoyAwoKjOQzQgmpsM+UrqpRnH1AiMHN9nDgbbmT/R3xEskhB00CCaW4izEvpCGRyZvcROJlRMPF2EjCFbr+Pa6fsdYNnIoSJZpxKOspdlRvQ7kGyl58KAjOMnAx6f3ucjWVx3pTXAOBN+gHyMe4p9eUgdx9FxZHlQx0kQs6+I1c+Jb6WFODpHHGPOnvG24toyGRKIp+M4aqoDtzVlI1LqPZyZi8inYbq1r3vyx9mYjrsXkHOOsjyngV7zRBHErTqT5WUcvxjxuPv+kAPlqTpI9f7AdimPe6AEr/paYms/HI/HoUmC3/PcRd+3sTvmgA0O7FbAbtAkhGiRxgeX/Zp+Y2vKoqviFxB7whZR3eXXeWMb9oKmaiQdvmM3SBGb80noUt4Pm9LBKLsQ6v1V+nEu6m2PCkEVHOXgwUj3/NdUS1XAOJViJ78zjCi79c0XI5Il6pJ569m2PxxuRy2jmS4wmYvENyz7m8Fg098H2q1exEgzbvBfM81Eo+F00Jukcsrxunar+QW83flouOkNpsOZbsFJPm42lx6qgqNsgTexVW3N9tQ8nSI7+e0Pw6IsgeOfSFVwlI0AEzV+A0i2Wk40HG/abwu691lblFccjVQFR3nXn5pxlMFmgo7mR/5R1MG7rzKSVxyNVAlHaamtTDGOqltvacDxpv29sIty4YArjka6GI7BOAdHKSWCeeQMcVYnAnReta84nqDLrcdFGRyXRhxv2sW81frwrYw950+mSjhKZgCj+qhms5n2R4Dn26uisIUgrQt5xdFIleRVPcbPcJNkSmfmi9w8ndcFSKaJylccjVRJf5REmC423iSHXXZ0vSOD5M1jjlHAOuZGnsaxvpuxKOtdxeLkL0fL0ehE2bbTVMmeI4UgrM12ADn0aaXbcyQk2x9f54k8wgFZjON8uyJNwtMeiEsG2/VPX+w/6Dub7banFqh5KlWyr0oYBQZ3h7pmo4ZqX9WhvPliMp1b1u3p9ThbudjPGpmxGw7PLWr9MhQsII/AmxrKOzyBqvk7JDfx0MRYXekWHghYjCNblN+MixJqQOTjWF+YqpNj3KtyZMBzU29otdgu4FnTcyrEplQJR9mZIaKVJFIq90HdgxM4cii/6139pxjHJU0ELeSzSC/fEQmltlYg4eehfcOy7rfz9bIWec3CRJwTVAlHpUbIkGp3yPVQg4ZeB+nBXK+z/aDFJ38uxHGeOHFt0lhMO53N4GBDPnA29ulno028LU6YGt7ZWZsqBXurxecoOUChyteUeqhLKZcF/I9fc+p1th9U3vqhEEeRi1OjvV1Sm60+29gxuj8zjo14ACfb+XzpR9aoMIHjBFXDUXFv121Z1CETuTGQhLR48s9G93/7tdLV2yI5Z900zhxv1KA/M44o3rsnvSEe1tkZMhVeVDF+Vdl65o2MrOO4ys4tChMb8gI+vNU9jZqp7q5oPQohSy1wE9PId8/CMcfVfFka7zhfnbGR2p51poGgijiqaQHeVAS5sMAStcyXiOw153fc/WCFALIGcdUmULg/CrZKDLKp1wPVIzJ59LP++Mzfyx5tNhuT+EHI3VbrhHMadUfdbiqcQE3xcLHp75LfZjwV3FjGvAXPMuwmM8titUAPVYwBVfM7tKS5/cZhMSlkMFLnc6KX5Obp3H5++9e3pPLKjcpWRUBkDo5ijpiTr3lPIrcZ0/+UbNXh/9iPwDhW79jfsbSxXvDZiDAZWsMmMyq4hr2r/o5SIsJWgtGKVZpxECsdThoT4AD9d9wgYeKXIaEkjKdOzNCG8RB6K2uplrp6ElXFETW0EBJvvlsaImN2qUBZlG8V3N5+/ufVq9efdA3y36L9MSysbM0oguwJJXqOx6sJ/Ylb+unImtFEXkPuBHJkEdYjZZgSJZK4lgdQXRH/L74b3giamGl/Zlnk3A0/SsZvXZw3fooq582Z8oNMVE+1y9N5c0b6XGiXE94WcwYkp7I4zpbHlNtas5Xkl2pKAUuCQj7/c8NLzzuY+ghhmASElw7fmGo8MmIvpfyvbpMdKhANm+cfi8eoej4yLWVQimqpKHsmjh9vinDcCqbtH/LscCVxtCcxPg4mvIYTC3Pdca3Y14pBMhccz4vwFryCJA63a48pOyuoOL2IgdxDKc5Q3WJYbGFiRJlPY96LO0WFMkrQBeoDqNqFiaLD0at1Ho4n8jvqSU6Cb+dUgCmJY81BNTru73b9lWuzgjvCbqwV51w5wG0DKHJLj8k1XR7cj5lOBof5aJUk41mXKTHs1etVTDmcLlLn4eSKXDcyzsmzcEzSrXLtAJ3UmERDo++gLI7HfKcdVBuHpY6V6q6tJLIBsgElvRVCQFlObddYooFNjYJqeOfQRequ4EUxV+hKJ4ucg+NjqpDknje3SKeKQxsGJEvjeNzORAQy5M748pqJtz7E/AQzvpsq2fU8tRjVAisgpto8TJE2aUgV6DL1rGxcUOyh3ius2/n1dKGH7AG8uXZyb3xc84jURiqrKoujXvpkY6jLwmq5sGI3YDKWI+uTRHD2hLGaddxQztE/Z9Ol6su5g5z5FQ3VAnNqHHL7/T+F4XJ30ml0+X4rL1vnFdGwLy+Csjjm1dGRvebsORZnBoxTq1nCFyTDCp5FUj1slj5oLCRXgS5W79GmA4PuNr/3NW+Wqb7c+9d5ER3/vC8fh9x3s6lK2L/PIlkaR0PdR35BskEiBHmNDTiFR138XMjlYtBKLwoaK55afeuqdLm6ncin/iRbuNPbbUNiCL4yx8u1b768fqOsy8+vdQt6YVxHtJHqhOJs0b6SOJrq9UPuf5Y5sh2OqZTrnJLTHpwDMEtknmy9MbZnFtbCOYcuWkcXYeIepsN+t9sfTg/EXEY314/MrXEfvzy+/RHT98f3D8aKyCfirOY9jLNrEqV2uLL6o6G4CeT+M7klofhWntopSmHpij7okMO03ljGphPPClRcvPEMunh9csfmmbS2bQ5LLsDxiGZuUevTOLJDHLNMwCGJJFkWR2MpJZB0UjVwHs8VroiI0yAm9blM9Qb/nSlk4jSXI9SLiysd1kufO8+pRFxHAZWIX613mkfuihIzRWl7juGN6rlETIzh52aIZAhfLR0OPIFz0zlULEtPhmM2HvfiwV+/I44xZh16XJPi5L6SOBoyzi3hFkvLWjA+y0H1iocPRFwQn1JJJ9Ziiks3nkU+dzK9KDWTczz/bj+NyuPIqjCntgfkcuwq4SiqTgvphMk93NYmCobVciqHu9woC+7zpMID84EUeGXOpdbL014wlQ9vnkSfH0/EPSq0WySWOp+ZrKvhGPCw2CRJPuamINaK9dgYzcwEQhYP3EMkShrMPW/0z6DXT8Mx3sWaguvxtVMJRyGtwMpmdT7BjxWI4rfF0ifUfxWqRryCdR/YH0VPxjEpLgdyY1SrgmOUKeHEzn0R55zx+jmm0+71Z8FXGTNZ9fy/P42ejmNSCZkf+BA1quAIGgZiNYkjglLvR8/sl1Joczx2deUUnd/0R9AZOCbyJPM3RGC7VnCclMVxl57LwKBPbHSQZFZwYiEnqFjKpFRmWm1WdBn/6nQGjtYGXFFMXwNM1TOUN3ZJHCFv3lnwsL80TBBOazBWh88+C+wXR9Y9fg6lw0pL/bwsndX2WTiK5Frm7AO/vlpnl/9YBkdxrjSdc+dhqjhAEskpyQW8IngbxIqnm3cadyXCLNbvZemd0KTe/P1EBbJAf/RyRAfhGuZ+XO55UDyBEA1XCscIguEnsZTjH4t0gRwrH+9q6B4v6+csYjasn/p6EfoP7TmfL2jPmTeMogbsiUIxMB3AKI52KIOjkFaUgzvFUehFpcMtK+ULMZykYsJqDv0mONYpXRmQnGSzBbhNRq6TJuwx5XBM6qvL+qKoXn3iSKG18dkL0u+CI0YOaXSVMdqK0YMQX+Ch0spZiSMBSuGYnsMo3QIyTNyG5sIIsr1JkrULDv+tRL8PjkwfJ4NRPZGivN0qOaBAGHQHoMYdw6hEBeOyOIpzJpX48HpSx1zOz6j3/axgKqoomuLSL0K/CY4iixX5lBymk213O5kmxclrfsLKRG4d7fGzRYLlAdcQnFRTDsdkL1QUh7WwyPtktV1HHqscvhsOMJZOGgpg5Z/aR8+m3wRH75DWBnDszOHBrDknXT734hxIGq56A3YGroN7pfUO9jwYWVVvxbwmQhAcTGuNsIEwYeUmEM5KsbBVNyslcRTQb4JjzLjGhiN8WSzrKjOYU2FwRY7NHBh2bd4ta89hNGfzQI1xtFjp8GPbybHFMabTLA+ts6aV868uSL8NjrE82WkoEUHIJgdZzB9mYj58Eg+0ZF+1YxCKcOR3GBWHdQ+nSVp8mhCt4AubJSXPdDuD7Kb70vROiB1vnupH5vS3lhd5JG83GbuE2rxeB6aus1mqBrP1htUgj4m6PE4T6oOD6LMZLxaLcZFAuTzEd5gVh3p3gOO2eVl0spjs1YaZXQ9pCTsXo/p/QEkdhruz6MQZvN5uNJz2er37/shczMrbbTu9XqcLu2bgBUH8f9nhKrwxmC9H3W13tDchzbTP0mfzXemnJea0zDkv9kq/DjGHlfF0yiv9UtQR6VlX+qUpctFzeTqu9ILE4j80+8GVfjVirhYn/K97caWKtGTGo2dyPF7pBShar9f70YqZX/1nM8ld6dlp9j9CCIUY16uw+uvSPElNcJ7Psnql56coMdfXrrLqL008nGPcmT1rYs7/AUYefblKaf2vAAAAAElFTkSuQmCC"/>
          <p:cNvSpPr>
            <a:spLocks noChangeAspect="1" noChangeArrowheads="1"/>
          </p:cNvSpPr>
          <p:nvPr/>
        </p:nvSpPr>
        <p:spPr bwMode="auto">
          <a:xfrm>
            <a:off x="15240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4" name="AutoShape 4" descr="data:image/png;base64,iVBORw0KGgoAAAANSUhEUgAAAccAAABvCAMAAACuGvu3AAAAxlBMVEX///9AQJbuJpA+PpU5OZM9PZU1NZIrK4/y8vguLo87O5T7+/3i4u4yMpFDQ5gnJ43S0uPtDYr4tdZLS5uEhLj3rND+8Pj83+36zeKpqc1xca6goMhtba2ZmcSzs9JXV6KNjb15ebO9vdne3utbW6LCwttjY6js7PT0erfZ2el8fLSkpMr2mcTLy+CLi7zPz+MiIozvOJjyYqr95vL1jb/xU6P6xd770ubsAIMWFolQUJ3zc7H0gbn5vNjwRp3xVaT2mMX3pMw9OsIBAAAaT0lEQVR4nO1dCXebuBbGEQgElpfiJvW+m7Fdx02btvPcTqf9/3/qIV2B0QImxsl08T0z56RmkdAnXd1dlnWlK13pZyLvP6HIsj7cnknBSw/OCzZ4Ph1qjRcn29lZ1puH9s051H518puiZfd+M910tst6tcEZs8Gxu9Ve8jIUOuiFySYdmOGP7XOQPIXjeug3CbZt37Yxden9usLgjP24v/TXwBHVXpQQHe+Ttu8+ngFkMY7LVdOWvgi7q+XZgzN22BuuOOrku/3sdvPj6UuyCMf5gPhakw5Zzc8cnCuOOUTGypB++PepQBbg2KU2bwU5mJKYsADVxqPzBueKo5Fsk8jw6uZpSObj2HH5tyAbL4bL1nq96w58DD81788anCuOBkKkF5l6cPvXk4DMwzGYUmiGbo6iTTS0Hf4r6ZwzOFccdbLRLK8Pn56iguThuAEYHabTZGgeAq8lwzMG54qjSo678fI7EXwtD2QOjlsC7fjqmvfGfJdE5Ayx9YqjTAiHu+Ju3H0ri6QZx5bYG6mu+XsNsW0KhKM6I/6PaNQLw8E2A703G64O4aIz4r9lccw8FrT6g8NhtekadVNvt50u4ssd5XLmBVa9Ox2H4+m2lWMrqo8mg3HI3qHIhd6yL16uPPoSODp0ctq29bakvGPGcQGiKTEJpktYqngD/5y8c133XSz4BBNCbcfxKdmKO9cdSmzfcRybur2WjOOKPzaJHxuFLhY3LdT2gt0UExy/Nb6M3XCbYUJT/oIB69DApT6KW8Zuo6uPTNQfu5S3wJo4ZKbZcsqEcPHyxjDLep4fR0QPLbmj4p93t9Kvd+9LAWnEcQRQ+SvDtRgCALkJc3uIGTgTa36gybcTLs56HZqxIdh0KOHYY/ssHlrrMXHSm2LdVGIA+xXxMwPq0MaRm3fYC/ypFfUySq4+ON7QoccG2DtsMVlaC+nlCGfF/2fH0Xb7ckejlVgYP24+y1delbEKGHEcC6nUzL33LvSkl8FxGDnH0eRC0LoBSko81zGTchHprDQctzvXj/VTcQt7qZPhnvccoXgVxcorzAnn+PWAY6des0UbvsBJ6vRe9AJu4e9oggFsyF+OfJy+HNFBupqfGUekTNhYWSdU6ACv2+2vMle5/XIaSBOOOwDKGeew71BsnlGKo30fiz/IphTHcNhsGS9dDoxPD53ttjNmJgWAKoujP8DMrLCYxLccYNk4OGFvdQ6BT8P7ZWveGvUwv+4mTJvj6KwaTgxd3Eb3fiHsFO8ye2D3HX8IYWd1v90OeyH1BZPpEfYRPl5197FqPGlg3rdDIH3ic5GDlA2kviLITnG8aT+8ka+fVkFMOHZAt8B5ugWHrlajo8w/nJptd2bL4YI6OJ5qez5M8cAsYWRag4TrZnGsxSNPB2IFLhscB3sA/9xhvoh7u2Ro9w2GCXLX2U6yaRMKZtta8a44i7Sjfdgf7FpfTI5guXrHGW+Pq1V0lax+b8L7h3svgSM6KFpA12fT/IhjDMujvIaCf8/AEZCp0b1+CYZYDE8vg2OMB3Ru6cbwRrD2aO/Ym64AUsJRUkSjkD8k9l0mTtkoq93M8bHVdLLV7EUq/ART/lu6HYxgMtGswSTgzQPANGuW2nJkE8nuedcjlpS2aMGHRsIxXpLSLvnhjPW4BraKcJ6K6gEkKGQ3CBxxauFhjH9lZ4dcjKprwJFm13yLj649scQdRFGSu3yom/CjwNE/ZO4J+EywN8l38G4S3Yi4hoGTumdt2AtRA173vDiKLUl8lQv7gYzjzc3fmV0yeDhjfxwJU06oXUneehC7DoMMcJRFW5B3nVDmDXCnhKMz1ocyaTd6p2ohXo2NrrBAJDhK8gLvOswv5gvm7W30D+DTDDnyLPE47BT232eWc+yU989XRDSl4pjdJU8LOgYcxQrze9qVhAZCvdynd9Msp/BgBKli8gk0OaemWIU4w04tDLp7rMfaxSCyAo7KHh7wCUQ4tjAdTcIa7Ava9g+S04H//dx6R8KHuthOsVVxPO6Sr8+SV6dinec7NTaCKbIFw3FEdnZui+W4UB/T9MeaLd8QcYWOttQHE5qwhwTb5KOOsAI25xR8dgRiMhl0J9hGm6qtCuB1+RufG0fEN/H6ih5/MuAodsm78/RHsdrsfFN4ItAySDiOYhYLAvVTt8BqONoKzwsOnHGa1Nb6fradjLmuMDj2ATVMPeNNACqJ9Jslj3My5Gi/8w0cnKvPbgdwapG1dbNuehOOfEkGp1E04rgClTxX7TjiyPYS0B+zPLjeZBcR0R7T7Tlb0x1U3heDdXcTNl1CMZiHxFYs9EflBUP+WsZ5gWeYliMYFu2pdoGD53fSP5+V7MGASI2YcbxpfytlmCtYjxN9CAR1VL5qZ/2RsDEZxknDkaqSDLfrZj0iwa7TcBNjD5CTwdFXl9sWrEuJLIYaBlMG7Oh2ByztGeL9g9dfGkcwSrkkno2JMdBXYmZycBQwZakkjlNZDjbQVOA4s472VfWqwT/1ZByD7oEIGy0PLrE1HNXJkuIY0QwPlknMUwcrZAtt6uI4xhiGk9Fyv163dqP+ABPsmO7KwzFG7tvXH68+fWb06dWPrx8NYJrkVSHRm8ZAGgnSMuIIAoZhlyuLY8Jt9yHY6lA8EHgxGbWyvLQAR7azt8wy6bF/8WtVgp8bl8XRoc5mKWs46+6C2loDOfvjzccfn7VP+PDp8d8bCcvL6I8SjmCZdvWokyfi2AfjqENrvRHIlsNyOLLewCaoNcBIAIapmbgMfSkcEQ27pvCb9eaocBTg2H54+yEPhdt/vmR8kwYc92B2Q3ael9PDqj0ni2MAV4luDXoajn1h/wlH6ZuegOMMDKim4BcHTL/dkZn4IxfC0SfbvEGsT125DR3H9s2PYkfz7T+pDGTAMWjCi2le7HhLuCc5483D0a2I4xK0A5L1mU9waRwL1iPwVUP/svdcAkdEV8ZQOEE7eUnq9pz3twVPC/rezsUxUTyMg8CoK0yqHBGdr9p5fJVHhJTEUajxRJKWSu6PrDcF+yP4wUmutYHRRXCkJ4LRvF7GDKDh2H4sfhrobQGOYI/OF3REQADllo9cOUfzloDRrCSOM5L9NkG98jhGJPcTJrhwlsI3XABHkhvRmNKQ5OJYDsZCHCPhYnLMXCFK3MzQFQ1HMLnp4wR+lJI4ghrflHoQLI4K3ikcPY6EUX8U+m2++di6BI7ILRNRKIQAHcf2+xJPW8U4JvqhZm4RbQNbFa46HcctznbrSF3N31GAYwhqvHQ1gtiOUjiKbzDZc8DeVHOLZIjKOKISq5HRcUUqOObKqTIV4tgSDsaGSRYIhL4sxljHsSUETfXBhebvKMCRC0uKWwtMpiVxzLUqJfbfnFkKVBlH2i94e5Y22IRj+y/DrQEj5bdCHBOHBjaZdCZiOYr5puMoFDTVTl4X8ZLlcOQzCdWkq/dl7TmsNx7vBcIGoRv2f6TFWGeoKo66fX7e7Uynnb4WYuuJoDYFxzfq83eP7789PHz7+OXr908fji8pxjES5gZXZw5LUCvSjhpwHKpxMpyyTpISfJW3Iu2PnrCnlcNRzDfbELspQqmNa1VQRRyRKq3vV5TaMWFyUENshbqu4KjC/Sax3nAL68P7V4LvFuNozWAPQaov2Gr5Ipw88d4ZcIwAahmlPdbjcwpwFEbaLHcSHKgsjp6IzjEI/0IgL9ALKuKo6jtDNw2VdWhD8Zl2sI7jg9ohxenBbK6vmXp5Asdk/0VU3kVGYuc8CmMGHK0hMC47w9O8xKpZEkfY3sD0BySC35J1fhLHJCDINSSULIShX983xDqohiNC8nKakuxVx5WFLwgokXH8pvbL4Lxqtx8/nMTR6iR5c4fUyhvsk2CSjHpuwlGA5vipDlk/2DXnKThCLE7NaYi54N2TGuy7Qvg5jWPyCWSYGdVgxFzeIp6vhg+SlhssD+KF1XBUJv+EyJfVTXsoCfhmHD+ZvVmPj6dwtCbC/ueQ2nTYHY36nZAkMduZ8TfhaK3Faib3czaG9S124p1q8QR7jtUVGV+4s6vX1/0Q11DI4wHAsVQGx2AgAm3HMzEVo+2BcH1pLbx/Dll155EXeF40H3UaxBHSWSUc0wgjoH1TvUGJQKu7Go43Ghw/zG7H9I/8vPKZayf9wpgm7ngWF56dxEYcrWUzSWYeDwYLH/MUvMWT7OQCBGQTHP+HGC/PxnKUwNEKIGo8RiuMp2J3smK5HqjGQJ2HQt53MG0cDmGIIDvA8TnklXBUenXQvY3Kzszjx4rlHF7GoyAwoKjOQzQgmpsM+UrqpRnH1AiMHN9nDgbbmT/R3xEskhB00CCaW4izEvpCGRyZvcROJlRMPF2EjCFbr+Pa6fsdYNnIoSJZpxKOspdlRvQ7kGyl58KAjOMnAx6f3ucjWVx3pTXAOBN+gHyMe4p9eUgdx9FxZHlQx0kQs6+I1c+Jb6WFODpHHGPOnvG24toyGRKIp+M4aqoDtzVlI1LqPZyZi8inYbq1r3vyx9mYjrsXkHOOsjyngV7zRBHErTqT5WUcvxjxuPv+kAPlqTpI9f7AdimPe6AEr/paYms/HI/HoUmC3/PcRd+3sTvmgA0O7FbAbtAkhGiRxgeX/Zp+Y2vKoqviFxB7whZR3eXXeWMb9oKmaiQdvmM3SBGb80noUt4Pm9LBKLsQ6v1V+nEu6m2PCkEVHOXgwUj3/NdUS1XAOJViJ78zjCi79c0XI5Il6pJ569m2PxxuRy2jmS4wmYvENyz7m8Fg098H2q1exEgzbvBfM81Eo+F00Jukcsrxunar+QW83flouOkNpsOZbsFJPm42lx6qgqNsgTexVW3N9tQ8nSI7+e0Pw6IsgeOfSFVwlI0AEzV+A0i2Wk40HG/abwu691lblFccjVQFR3nXn5pxlMFmgo7mR/5R1MG7rzKSVxyNVAlHaamtTDGOqltvacDxpv29sIty4YArjka6GI7BOAdHKSWCeeQMcVYnAnReta84nqDLrcdFGRyXRhxv2sW81frwrYw950+mSjhKZgCj+qhms5n2R4Dn26uisIUgrQt5xdFIleRVPcbPcJNkSmfmi9w8ndcFSKaJylccjVRJf5REmC423iSHXXZ0vSOD5M1jjlHAOuZGnsaxvpuxKOtdxeLkL0fL0ehE2bbTVMmeI4UgrM12ADn0aaXbcyQk2x9f54k8wgFZjON8uyJNwtMeiEsG2/VPX+w/6Dub7banFqh5KlWyr0oYBQZ3h7pmo4ZqX9WhvPliMp1b1u3p9ThbudjPGpmxGw7PLWr9MhQsII/AmxrKOzyBqvk7JDfx0MRYXekWHghYjCNblN+MixJqQOTjWF+YqpNj3KtyZMBzU29otdgu4FnTcyrEplQJR9mZIaKVJFIq90HdgxM4cii/6139pxjHJU0ELeSzSC/fEQmltlYg4eehfcOy7rfz9bIWec3CRJwTVAlHpUbIkGp3yPVQg4ZeB+nBXK+z/aDFJ38uxHGeOHFt0lhMO53N4GBDPnA29ulno028LU6YGt7ZWZsqBXurxecoOUChyteUeqhLKZcF/I9fc+p1th9U3vqhEEeRi1OjvV1Sm60+29gxuj8zjo14ACfb+XzpR9aoMIHjBFXDUXFv121Z1CETuTGQhLR48s9G93/7tdLV2yI5Z900zhxv1KA/M44o3rsnvSEe1tkZMhVeVDF+Vdl65o2MrOO4ys4tChMb8gI+vNU9jZqp7q5oPQohSy1wE9PId8/CMcfVfFka7zhfnbGR2p51poGgijiqaQHeVAS5sMAStcyXiOw153fc/WCFALIGcdUmULg/CrZKDLKp1wPVIzJ59LP++Mzfyx5tNhuT+EHI3VbrhHMadUfdbiqcQE3xcLHp75LfZjwV3FjGvAXPMuwmM8titUAPVYwBVfM7tKS5/cZhMSlkMFLnc6KX5Obp3H5++9e3pPLKjcpWRUBkDo5ijpiTr3lPIrcZ0/+UbNXh/9iPwDhW79jfsbSxXvDZiDAZWsMmMyq4hr2r/o5SIsJWgtGKVZpxECsdThoT4AD9d9wgYeKXIaEkjKdOzNCG8RB6K2uplrp6ElXFETW0EBJvvlsaImN2qUBZlG8V3N5+/ufVq9efdA3y36L9MSysbM0oguwJJXqOx6sJ/Ylb+unImtFEXkPuBHJkEdYjZZgSJZK4lgdQXRH/L74b3giamGl/Zlnk3A0/SsZvXZw3fooq582Z8oNMVE+1y9N5c0b6XGiXE94WcwYkp7I4zpbHlNtas5Xkl2pKAUuCQj7/c8NLzzuY+ghhmASElw7fmGo8MmIvpfyvbpMdKhANm+cfi8eoej4yLWVQimqpKHsmjh9vinDcCqbtH/LscCVxtCcxPg4mvIYTC3Pdca3Y14pBMhccz4vwFryCJA63a48pOyuoOL2IgdxDKc5Q3WJYbGFiRJlPY96LO0WFMkrQBeoDqNqFiaLD0at1Ho4n8jvqSU6Cb+dUgCmJY81BNTru73b9lWuzgjvCbqwV51w5wG0DKHJLj8k1XR7cj5lOBof5aJUk41mXKTHs1etVTDmcLlLn4eSKXDcyzsmzcEzSrXLtAJ3UmERDo++gLI7HfKcdVBuHpY6V6q6tJLIBsgElvRVCQFlObddYooFNjYJqeOfQRequ4EUxV+hKJ4ucg+NjqpDknje3SKeKQxsGJEvjeNzORAQy5M748pqJtz7E/AQzvpsq2fU8tRjVAisgpto8TJE2aUgV6DL1rGxcUOyh3ius2/n1dKGH7AG8uXZyb3xc84jURiqrKoujXvpkY6jLwmq5sGI3YDKWI+uTRHD2hLGaddxQztE/Z9Ol6su5g5z5FQ3VAnNqHHL7/T+F4XJ30ml0+X4rL1vnFdGwLy+Csjjm1dGRvebsORZnBoxTq1nCFyTDCp5FUj1slj5oLCRXgS5W79GmA4PuNr/3NW+Wqb7c+9d5ER3/vC8fh9x3s6lK2L/PIlkaR0PdR35BskEiBHmNDTiFR138XMjlYtBKLwoaK55afeuqdLm6ncin/iRbuNPbbUNiCL4yx8u1b768fqOsy8+vdQt6YVxHtJHqhOJs0b6SOJrq9UPuf5Y5sh2OqZTrnJLTHpwDMEtknmy9MbZnFtbCOYcuWkcXYeIepsN+t9sfTg/EXEY314/MrXEfvzy+/RHT98f3D8aKyCfirOY9jLNrEqV2uLL6o6G4CeT+M7klofhWntopSmHpij7okMO03ljGphPPClRcvPEMunh9csfmmbS2bQ5LLsDxiGZuUevTOLJDHLNMwCGJJFkWR2MpJZB0UjVwHs8VroiI0yAm9blM9Qb/nSlk4jSXI9SLiysd1kufO8+pRFxHAZWIX613mkfuihIzRWl7juGN6rlETIzh52aIZAhfLR0OPIFz0zlULEtPhmM2HvfiwV+/I44xZh16XJPi5L6SOBoyzi3hFkvLWjA+y0H1iocPRFwQn1JJJ9Ziiks3nkU+dzK9KDWTczz/bj+NyuPIqjCntgfkcuwq4SiqTgvphMk93NYmCobVciqHu9woC+7zpMID84EUeGXOpdbL014wlQ9vnkSfH0/EPSq0WySWOp+ZrKvhGPCw2CRJPuamINaK9dgYzcwEQhYP3EMkShrMPW/0z6DXT8Mx3sWaguvxtVMJRyGtwMpmdT7BjxWI4rfF0ifUfxWqRryCdR/YH0VPxjEpLgdyY1SrgmOUKeHEzn0R55zx+jmm0+71Z8FXGTNZ9fy/P42ejmNSCZkf+BA1quAIGgZiNYkjglLvR8/sl1Joczx2deUUnd/0R9AZOCbyJPM3RGC7VnCclMVxl57LwKBPbHSQZFZwYiEnqFjKpFRmWm1WdBn/6nQGjtYGXFFMXwNM1TOUN3ZJHCFv3lnwsL80TBBOazBWh88+C+wXR9Y9fg6lw0pL/bwsndX2WTiK5Frm7AO/vlpnl/9YBkdxrjSdc+dhqjhAEskpyQW8IngbxIqnm3cadyXCLNbvZemd0KTe/P1EBbJAf/RyRAfhGuZ+XO55UDyBEA1XCscIguEnsZTjH4t0gRwrH+9q6B4v6+csYjasn/p6EfoP7TmfL2jPmTeMogbsiUIxMB3AKI52KIOjkFaUgzvFUehFpcMtK+ULMZykYsJqDv0mONYpXRmQnGSzBbhNRq6TJuwx5XBM6qvL+qKoXn3iSKG18dkL0u+CI0YOaXSVMdqK0YMQX+Ch0spZiSMBSuGYnsMo3QIyTNyG5sIIsr1JkrULDv+tRL8PjkwfJ4NRPZGivN0qOaBAGHQHoMYdw6hEBeOyOIpzJpX48HpSx1zOz6j3/axgKqoomuLSL0K/CY4iixX5lBymk213O5kmxclrfsLKRG4d7fGzRYLlAdcQnFRTDsdkL1QUh7WwyPtktV1HHqscvhsOMJZOGgpg5Z/aR8+m3wRH75DWBnDszOHBrDknXT734hxIGq56A3YGroN7pfUO9jwYWVVvxbwmQhAcTGuNsIEwYeUmEM5KsbBVNyslcRTQb4JjzLjGhiN8WSzrKjOYU2FwRY7NHBh2bd4ta89hNGfzQI1xtFjp8GPbybHFMabTLA+ts6aV868uSL8NjrE82WkoEUHIJgdZzB9mYj58Eg+0ZF+1YxCKcOR3GBWHdQ+nSVp8mhCt4AubJSXPdDuD7Kb70vROiB1vnupH5vS3lhd5JG83GbuE2rxeB6aus1mqBrP1htUgj4m6PE4T6oOD6LMZLxaLcZFAuTzEd5gVh3p3gOO2eVl0spjs1YaZXQ9pCTsXo/p/QEkdhruz6MQZvN5uNJz2er37/shczMrbbTu9XqcLu2bgBUH8f9nhKrwxmC9H3W13tDchzbTP0mfzXemnJea0zDkv9kq/DjGHlfF0yiv9UtQR6VlX+qUpctFzeTqu9ILE4j80+8GVfjVirhYn/K97caWKtGTGo2dyPF7pBShar9f70YqZX/1nM8ld6dlp9j9CCIUY16uw+uvSPElNcJ7Psnql56coMdfXrrLqL008nGPcmT1rYs7/AUYefblKaf2vAAAAAElFTkSuQmCC"/>
          <p:cNvSpPr>
            <a:spLocks noChangeAspect="1" noChangeArrowheads="1"/>
          </p:cNvSpPr>
          <p:nvPr/>
        </p:nvSpPr>
        <p:spPr bwMode="auto">
          <a:xfrm>
            <a:off x="1676400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0" y="0"/>
            <a:ext cx="12192000" cy="620688"/>
          </a:xfrm>
          <a:prstGeom prst="rect">
            <a:avLst/>
          </a:prstGeom>
          <a:solidFill>
            <a:srgbClr val="0021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en-GB" sz="3200" b="1" dirty="0">
                <a:solidFill>
                  <a:schemeClr val="bg1"/>
                </a:solidFill>
                <a:latin typeface="Gill Sans MT" panose="020B0502020104020203" pitchFamily="34" charset="0"/>
                <a:cs typeface="Arial" pitchFamily="34" charset="0"/>
              </a:rPr>
              <a:t>Interim results available online…</a:t>
            </a:r>
            <a:endParaRPr lang="en-GB" sz="3200" b="1" dirty="0">
              <a:solidFill>
                <a:schemeClr val="bg1"/>
              </a:solidFill>
              <a:latin typeface="Gill Sans MT" panose="020B0502020104020203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318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image001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779" t="15519" b="4070"/>
          <a:stretch/>
        </p:blipFill>
        <p:spPr bwMode="auto">
          <a:xfrm>
            <a:off x="497007" y="765151"/>
            <a:ext cx="5346065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Text Box 3"/>
          <p:cNvSpPr txBox="1">
            <a:spLocks noChangeArrowheads="1"/>
          </p:cNvSpPr>
          <p:nvPr/>
        </p:nvSpPr>
        <p:spPr bwMode="auto">
          <a:xfrm>
            <a:off x="4970673" y="160338"/>
            <a:ext cx="572611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GB" sz="2800" b="1" dirty="0">
                <a:solidFill>
                  <a:schemeClr val="bg1"/>
                </a:solidFill>
              </a:rPr>
              <a:t>Past change → future coast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3" name="AutoShape 2" descr="data:image/png;base64,iVBORw0KGgoAAAANSUhEUgAAAccAAABvCAMAAACuGvu3AAAAxlBMVEX///9AQJbuJpA+PpU5OZM9PZU1NZIrK4/y8vguLo87O5T7+/3i4u4yMpFDQ5gnJ43S0uPtDYr4tdZLS5uEhLj3rND+8Pj83+36zeKpqc1xca6goMhtba2ZmcSzs9JXV6KNjb15ebO9vdne3utbW6LCwttjY6js7PT0erfZ2el8fLSkpMr2mcTLy+CLi7zPz+MiIozvOJjyYqr95vL1jb/xU6P6xd770ubsAIMWFolQUJ3zc7H0gbn5vNjwRp3xVaT2mMX3pMw9OsIBAAAaT0lEQVR4nO1dCXebuBbGEQgElpfiJvW+m7Fdx02btvPcTqf9/3/qIV2B0QImxsl08T0z56RmkdAnXd1dlnWlK13pZyLvP6HIsj7cnknBSw/OCzZ4Ph1qjRcn29lZ1puH9s051H518puiZfd+M910tst6tcEZs8Gxu9Ve8jIUOuiFySYdmOGP7XOQPIXjeug3CbZt37Yxden9usLgjP24v/TXwBHVXpQQHe+Ttu8+ngFkMY7LVdOWvgi7q+XZgzN22BuuOOrku/3sdvPj6UuyCMf5gPhakw5Zzc8cnCuOOUTGypB++PepQBbg2KU2bwU5mJKYsADVxqPzBueKo5Fsk8jw6uZpSObj2HH5tyAbL4bL1nq96w58DD81788anCuOBkKkF5l6cPvXk4DMwzGYUmiGbo6iTTS0Hf4r6ZwzOFccdbLRLK8Pn56iguThuAEYHabTZGgeAq8lwzMG54qjSo678fI7EXwtD2QOjlsC7fjqmvfGfJdE5Ayx9YqjTAiHu+Ju3H0ri6QZx5bYG6mu+XsNsW0KhKM6I/6PaNQLw8E2A703G64O4aIz4r9lccw8FrT6g8NhtekadVNvt50u4ssd5XLmBVa9Ox2H4+m2lWMrqo8mg3HI3qHIhd6yL16uPPoSODp0ctq29bakvGPGcQGiKTEJpktYqngD/5y8c133XSz4BBNCbcfxKdmKO9cdSmzfcRybur2WjOOKPzaJHxuFLhY3LdT2gt0UExy/Nb6M3XCbYUJT/oIB69DApT6KW8Zuo6uPTNQfu5S3wJo4ZKbZcsqEcPHyxjDLep4fR0QPLbmj4p93t9Kvd+9LAWnEcQRQ+SvDtRgCALkJc3uIGTgTa36gybcTLs56HZqxIdh0KOHYY/ssHlrrMXHSm2LdVGIA+xXxMwPq0MaRm3fYC/ypFfUySq4+ON7QoccG2DtsMVlaC+nlCGfF/2fH0Xb7ckejlVgYP24+y1delbEKGHEcC6nUzL33LvSkl8FxGDnH0eRC0LoBSko81zGTchHprDQctzvXj/VTcQt7qZPhnvccoXgVxcorzAnn+PWAY6des0UbvsBJ6vRe9AJu4e9oggFsyF+OfJy+HNFBupqfGUekTNhYWSdU6ACv2+2vMle5/XIaSBOOOwDKGeew71BsnlGKo30fiz/IphTHcNhsGS9dDoxPD53ttjNmJgWAKoujP8DMrLCYxLccYNk4OGFvdQ6BT8P7ZWveGvUwv+4mTJvj6KwaTgxd3Eb3fiHsFO8ye2D3HX8IYWd1v90OeyH1BZPpEfYRPl5197FqPGlg3rdDIH3ic5GDlA2kviLITnG8aT+8ka+fVkFMOHZAt8B5ugWHrlajo8w/nJptd2bL4YI6OJ5qez5M8cAsYWRag4TrZnGsxSNPB2IFLhscB3sA/9xhvoh7u2Ro9w2GCXLX2U6yaRMKZtta8a44i7Sjfdgf7FpfTI5guXrHGW+Pq1V0lax+b8L7h3svgSM6KFpA12fT/IhjDMujvIaCf8/AEZCp0b1+CYZYDE8vg2OMB3Ru6cbwRrD2aO/Ym64AUsJRUkSjkD8k9l0mTtkoq93M8bHVdLLV7EUq/ART/lu6HYxgMtGswSTgzQPANGuW2nJkE8nuedcjlpS2aMGHRsIxXpLSLvnhjPW4BraKcJ6K6gEkKGQ3CBxxauFhjH9lZ4dcjKprwJFm13yLj649scQdRFGSu3yom/CjwNE/ZO4J+EywN8l38G4S3Yi4hoGTumdt2AtRA173vDiKLUl8lQv7gYzjzc3fmV0yeDhjfxwJU06oXUneehC7DoMMcJRFW5B3nVDmDXCnhKMz1ocyaTd6p2ohXo2NrrBAJDhK8gLvOswv5gvm7W30D+DTDDnyLPE47BT232eWc+yU989XRDSl4pjdJU8LOgYcxQrze9qVhAZCvdynd9Msp/BgBKli8gk0OaemWIU4w04tDLp7rMfaxSCyAo7KHh7wCUQ4tjAdTcIa7Ava9g+S04H//dx6R8KHuthOsVVxPO6Sr8+SV6dinec7NTaCKbIFw3FEdnZui+W4UB/T9MeaLd8QcYWOttQHE5qwhwTb5KOOsAI25xR8dgRiMhl0J9hGm6qtCuB1+RufG0fEN/H6ih5/MuAodsm78/RHsdrsfFN4ItAySDiOYhYLAvVTt8BqONoKzwsOnHGa1Nb6fradjLmuMDj2ATVMPeNNACqJ9Jslj3My5Gi/8w0cnKvPbgdwapG1dbNuehOOfEkGp1E04rgClTxX7TjiyPYS0B+zPLjeZBcR0R7T7Tlb0x1U3heDdXcTNl1CMZiHxFYs9EflBUP+WsZ5gWeYliMYFu2pdoGD53fSP5+V7MGASI2YcbxpfytlmCtYjxN9CAR1VL5qZ/2RsDEZxknDkaqSDLfrZj0iwa7TcBNjD5CTwdFXl9sWrEuJLIYaBlMG7Oh2ByztGeL9g9dfGkcwSrkkno2JMdBXYmZycBQwZakkjlNZDjbQVOA4s472VfWqwT/1ZByD7oEIGy0PLrE1HNXJkuIY0QwPlknMUwcrZAtt6uI4xhiGk9Fyv163dqP+ABPsmO7KwzFG7tvXH68+fWb06dWPrx8NYJrkVSHRm8ZAGgnSMuIIAoZhlyuLY8Jt9yHY6lA8EHgxGbWyvLQAR7azt8wy6bF/8WtVgp8bl8XRoc5mKWs46+6C2loDOfvjzccfn7VP+PDp8d8bCcvL6I8SjmCZdvWokyfi2AfjqENrvRHIlsNyOLLewCaoNcBIAIapmbgMfSkcEQ27pvCb9eaocBTg2H54+yEPhdt/vmR8kwYc92B2Q3ael9PDqj0ni2MAV4luDXoajn1h/wlH6ZuegOMMDKim4BcHTL/dkZn4IxfC0SfbvEGsT125DR3H9s2PYkfz7T+pDGTAMWjCi2le7HhLuCc5483D0a2I4xK0A5L1mU9waRwL1iPwVUP/svdcAkdEV8ZQOEE7eUnq9pz3twVPC/rezsUxUTyMg8CoK0yqHBGdr9p5fJVHhJTEUajxRJKWSu6PrDcF+yP4wUmutYHRRXCkJ4LRvF7GDKDh2H4sfhrobQGOYI/OF3REQADllo9cOUfzloDRrCSOM5L9NkG98jhGJPcTJrhwlsI3XABHkhvRmNKQ5OJYDsZCHCPhYnLMXCFK3MzQFQ1HMLnp4wR+lJI4ghrflHoQLI4K3ikcPY6EUX8U+m2++di6BI7ILRNRKIQAHcf2+xJPW8U4JvqhZm4RbQNbFa46HcctznbrSF3N31GAYwhqvHQ1gtiOUjiKbzDZc8DeVHOLZIjKOKISq5HRcUUqOObKqTIV4tgSDsaGSRYIhL4sxljHsSUETfXBhebvKMCRC0uKWwtMpiVxzLUqJfbfnFkKVBlH2i94e5Y22IRj+y/DrQEj5bdCHBOHBjaZdCZiOYr5puMoFDTVTl4X8ZLlcOQzCdWkq/dl7TmsNx7vBcIGoRv2f6TFWGeoKo66fX7e7Uynnb4WYuuJoDYFxzfq83eP7789PHz7+OXr908fji8pxjES5gZXZw5LUCvSjhpwHKpxMpyyTpISfJW3Iu2PnrCnlcNRzDfbELspQqmNa1VQRRyRKq3vV5TaMWFyUENshbqu4KjC/Sax3nAL68P7V4LvFuNozWAPQaov2Gr5Ipw88d4ZcIwAahmlPdbjcwpwFEbaLHcSHKgsjp6IzjEI/0IgL9ALKuKo6jtDNw2VdWhD8Zl2sI7jg9ohxenBbK6vmXp5Asdk/0VU3kVGYuc8CmMGHK0hMC47w9O8xKpZEkfY3sD0BySC35J1fhLHJCDINSSULIShX983xDqohiNC8nKakuxVx5WFLwgokXH8pvbL4Lxqtx8/nMTR6iR5c4fUyhvsk2CSjHpuwlGA5vipDlk/2DXnKThCLE7NaYi54N2TGuy7Qvg5jWPyCWSYGdVgxFzeIp6vhg+SlhssD+KF1XBUJv+EyJfVTXsoCfhmHD+ZvVmPj6dwtCbC/ueQ2nTYHY36nZAkMduZ8TfhaK3Faib3czaG9S124p1q8QR7jtUVGV+4s6vX1/0Q11DI4wHAsVQGx2AgAm3HMzEVo+2BcH1pLbx/Dll155EXeF40H3UaxBHSWSUc0wgjoH1TvUGJQKu7Go43Ghw/zG7H9I/8vPKZayf9wpgm7ngWF56dxEYcrWUzSWYeDwYLH/MUvMWT7OQCBGQTHP+HGC/PxnKUwNEKIGo8RiuMp2J3smK5HqjGQJ2HQt53MG0cDmGIIDvA8TnklXBUenXQvY3Kzszjx4rlHF7GoyAwoKjOQzQgmpsM+UrqpRnH1AiMHN9nDgbbmT/R3xEskhB00CCaW4izEvpCGRyZvcROJlRMPF2EjCFbr+Pa6fsdYNnIoSJZpxKOspdlRvQ7kGyl58KAjOMnAx6f3ucjWVx3pTXAOBN+gHyMe4p9eUgdx9FxZHlQx0kQs6+I1c+Jb6WFODpHHGPOnvG24toyGRKIp+M4aqoDtzVlI1LqPZyZi8inYbq1r3vyx9mYjrsXkHOOsjyngV7zRBHErTqT5WUcvxjxuPv+kAPlqTpI9f7AdimPe6AEr/paYms/HI/HoUmC3/PcRd+3sTvmgA0O7FbAbtAkhGiRxgeX/Zp+Y2vKoqviFxB7whZR3eXXeWMb9oKmaiQdvmM3SBGb80noUt4Pm9LBKLsQ6v1V+nEu6m2PCkEVHOXgwUj3/NdUS1XAOJViJ78zjCi79c0XI5Il6pJ569m2PxxuRy2jmS4wmYvENyz7m8Fg098H2q1exEgzbvBfM81Eo+F00Jukcsrxunar+QW83flouOkNpsOZbsFJPm42lx6qgqNsgTexVW3N9tQ8nSI7+e0Pw6IsgeOfSFVwlI0AEzV+A0i2Wk40HG/abwu691lblFccjVQFR3nXn5pxlMFmgo7mR/5R1MG7rzKSVxyNVAlHaamtTDGOqltvacDxpv29sIty4YArjka6GI7BOAdHKSWCeeQMcVYnAnReta84nqDLrcdFGRyXRhxv2sW81frwrYw950+mSjhKZgCj+qhms5n2R4Dn26uisIUgrQt5xdFIleRVPcbPcJNkSmfmi9w8ndcFSKaJylccjVRJf5REmC423iSHXXZ0vSOD5M1jjlHAOuZGnsaxvpuxKOtdxeLkL0fL0ehE2bbTVMmeI4UgrM12ADn0aaXbcyQk2x9f54k8wgFZjON8uyJNwtMeiEsG2/VPX+w/6Dub7banFqh5KlWyr0oYBQZ3h7pmo4ZqX9WhvPliMp1b1u3p9ThbudjPGpmxGw7PLWr9MhQsII/AmxrKOzyBqvk7JDfx0MRYXekWHghYjCNblN+MixJqQOTjWF+YqpNj3KtyZMBzU29otdgu4FnTcyrEplQJR9mZIaKVJFIq90HdgxM4cii/6139pxjHJU0ELeSzSC/fEQmltlYg4eehfcOy7rfz9bIWec3CRJwTVAlHpUbIkGp3yPVQg4ZeB+nBXK+z/aDFJ38uxHGeOHFt0lhMO53N4GBDPnA29ulno028LU6YGt7ZWZsqBXurxecoOUChyteUeqhLKZcF/I9fc+p1th9U3vqhEEeRi1OjvV1Sm60+29gxuj8zjo14ACfb+XzpR9aoMIHjBFXDUXFv121Z1CETuTGQhLR48s9G93/7tdLV2yI5Z900zhxv1KA/M44o3rsnvSEe1tkZMhVeVDF+Vdl65o2MrOO4ys4tChMb8gI+vNU9jZqp7q5oPQohSy1wE9PId8/CMcfVfFka7zhfnbGR2p51poGgijiqaQHeVAS5sMAStcyXiOw153fc/WCFALIGcdUmULg/CrZKDLKp1wPVIzJ59LP++Mzfyx5tNhuT+EHI3VbrhHMadUfdbiqcQE3xcLHp75LfZjwV3FjGvAXPMuwmM8titUAPVYwBVfM7tKS5/cZhMSlkMFLnc6KX5Obp3H5++9e3pPLKjcpWRUBkDo5ijpiTr3lPIrcZ0/+UbNXh/9iPwDhW79jfsbSxXvDZiDAZWsMmMyq4hr2r/o5SIsJWgtGKVZpxECsdThoT4AD9d9wgYeKXIaEkjKdOzNCG8RB6K2uplrp6ElXFETW0EBJvvlsaImN2qUBZlG8V3N5+/ufVq9efdA3y36L9MSysbM0oguwJJXqOx6sJ/Ylb+unImtFEXkPuBHJkEdYjZZgSJZK4lgdQXRH/L74b3giamGl/Zlnk3A0/SsZvXZw3fooq582Z8oNMVE+1y9N5c0b6XGiXE94WcwYkp7I4zpbHlNtas5Xkl2pKAUuCQj7/c8NLzzuY+ghhmASElw7fmGo8MmIvpfyvbpMdKhANm+cfi8eoej4yLWVQimqpKHsmjh9vinDcCqbtH/LscCVxtCcxPg4mvIYTC3Pdca3Y14pBMhccz4vwFryCJA63a48pOyuoOL2IgdxDKc5Q3WJYbGFiRJlPY96LO0WFMkrQBeoDqNqFiaLD0at1Ho4n8jvqSU6Cb+dUgCmJY81BNTru73b9lWuzgjvCbqwV51w5wG0DKHJLj8k1XR7cj5lOBof5aJUk41mXKTHs1etVTDmcLlLn4eSKXDcyzsmzcEzSrXLtAJ3UmERDo++gLI7HfKcdVBuHpY6V6q6tJLIBsgElvRVCQFlObddYooFNjYJqeOfQRequ4EUxV+hKJ4ucg+NjqpDknje3SKeKQxsGJEvjeNzORAQy5M748pqJtz7E/AQzvpsq2fU8tRjVAisgpto8TJE2aUgV6DL1rGxcUOyh3ius2/n1dKGH7AG8uXZyb3xc84jURiqrKoujXvpkY6jLwmq5sGI3YDKWI+uTRHD2hLGaddxQztE/Z9Ol6su5g5z5FQ3VAnNqHHL7/T+F4XJ30ml0+X4rL1vnFdGwLy+Csjjm1dGRvebsORZnBoxTq1nCFyTDCp5FUj1slj5oLCRXgS5W79GmA4PuNr/3NW+Wqb7c+9d5ER3/vC8fh9x3s6lK2L/PIlkaR0PdR35BskEiBHmNDTiFR138XMjlYtBKLwoaK55afeuqdLm6ncin/iRbuNPbbUNiCL4yx8u1b768fqOsy8+vdQt6YVxHtJHqhOJs0b6SOJrq9UPuf5Y5sh2OqZTrnJLTHpwDMEtknmy9MbZnFtbCOYcuWkcXYeIepsN+t9sfTg/EXEY314/MrXEfvzy+/RHT98f3D8aKyCfirOY9jLNrEqV2uLL6o6G4CeT+M7klofhWntopSmHpij7okMO03ljGphPPClRcvPEMunh9csfmmbS2bQ5LLsDxiGZuUevTOLJDHLNMwCGJJFkWR2MpJZB0UjVwHs8VroiI0yAm9blM9Qb/nSlk4jSXI9SLiysd1kufO8+pRFxHAZWIX613mkfuihIzRWl7juGN6rlETIzh52aIZAhfLR0OPIFz0zlULEtPhmM2HvfiwV+/I44xZh16XJPi5L6SOBoyzi3hFkvLWjA+y0H1iocPRFwQn1JJJ9Ziiks3nkU+dzK9KDWTczz/bj+NyuPIqjCntgfkcuwq4SiqTgvphMk93NYmCobVciqHu9woC+7zpMID84EUeGXOpdbL014wlQ9vnkSfH0/EPSq0WySWOp+ZrKvhGPCw2CRJPuamINaK9dgYzcwEQhYP3EMkShrMPW/0z6DXT8Mx3sWaguvxtVMJRyGtwMpmdT7BjxWI4rfF0ifUfxWqRryCdR/YH0VPxjEpLgdyY1SrgmOUKeHEzn0R55zx+jmm0+71Z8FXGTNZ9fy/P42ejmNSCZkf+BA1quAIGgZiNYkjglLvR8/sl1Joczx2deUUnd/0R9AZOCbyJPM3RGC7VnCclMVxl57LwKBPbHSQZFZwYiEnqFjKpFRmWm1WdBn/6nQGjtYGXFFMXwNM1TOUN3ZJHCFv3lnwsL80TBBOazBWh88+C+wXR9Y9fg6lw0pL/bwsndX2WTiK5Frm7AO/vlpnl/9YBkdxrjSdc+dhqjhAEskpyQW8IngbxIqnm3cadyXCLNbvZemd0KTe/P1EBbJAf/RyRAfhGuZ+XO55UDyBEA1XCscIguEnsZTjH4t0gRwrH+9q6B4v6+csYjasn/p6EfoP7TmfL2jPmTeMogbsiUIxMB3AKI52KIOjkFaUgzvFUehFpcMtK+ULMZykYsJqDv0mONYpXRmQnGSzBbhNRq6TJuwx5XBM6qvL+qKoXn3iSKG18dkL0u+CI0YOaXSVMdqK0YMQX+Ch0spZiSMBSuGYnsMo3QIyTNyG5sIIsr1JkrULDv+tRL8PjkwfJ4NRPZGivN0qOaBAGHQHoMYdw6hEBeOyOIpzJpX48HpSx1zOz6j3/axgKqoomuLSL0K/CY4iixX5lBymk213O5kmxclrfsLKRG4d7fGzRYLlAdcQnFRTDsdkL1QUh7WwyPtktV1HHqscvhsOMJZOGgpg5Z/aR8+m3wRH75DWBnDszOHBrDknXT734hxIGq56A3YGroN7pfUO9jwYWVVvxbwmQhAcTGuNsIEwYeUmEM5KsbBVNyslcRTQb4JjzLjGhiN8WSzrKjOYU2FwRY7NHBh2bd4ta89hNGfzQI1xtFjp8GPbybHFMabTLA+ts6aV868uSL8NjrE82WkoEUHIJgdZzB9mYj58Eg+0ZF+1YxCKcOR3GBWHdQ+nSVp8mhCt4AubJSXPdDuD7Kb70vROiB1vnupH5vS3lhd5JG83GbuE2rxeB6aus1mqBrP1htUgj4m6PE4T6oOD6LMZLxaLcZFAuTzEd5gVh3p3gOO2eVl0spjs1YaZXQ9pCTsXo/p/QEkdhruz6MQZvN5uNJz2er37/shczMrbbTu9XqcLu2bgBUH8f9nhKrwxmC9H3W13tDchzbTP0mfzXemnJea0zDkv9kq/DjGHlfF0yiv9UtQR6VlX+qUpctFzeTqu9ILE4j80+8GVfjVirhYn/K97caWKtGTGo2dyPF7pBShar9f70YqZX/1nM8ld6dlp9j9CCIUY16uw+uvSPElNcJ7Psnql56coMdfXrrLqL008nGPcmT1rYs7/AUYefblKaf2vAAAAAElFTkSuQmCC"/>
          <p:cNvSpPr>
            <a:spLocks noChangeAspect="1" noChangeArrowheads="1"/>
          </p:cNvSpPr>
          <p:nvPr/>
        </p:nvSpPr>
        <p:spPr bwMode="auto">
          <a:xfrm>
            <a:off x="15240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4" name="AutoShape 4" descr="data:image/png;base64,iVBORw0KGgoAAAANSUhEUgAAAccAAABvCAMAAACuGvu3AAAAxlBMVEX///9AQJbuJpA+PpU5OZM9PZU1NZIrK4/y8vguLo87O5T7+/3i4u4yMpFDQ5gnJ43S0uPtDYr4tdZLS5uEhLj3rND+8Pj83+36zeKpqc1xca6goMhtba2ZmcSzs9JXV6KNjb15ebO9vdne3utbW6LCwttjY6js7PT0erfZ2el8fLSkpMr2mcTLy+CLi7zPz+MiIozvOJjyYqr95vL1jb/xU6P6xd770ubsAIMWFolQUJ3zc7H0gbn5vNjwRp3xVaT2mMX3pMw9OsIBAAAaT0lEQVR4nO1dCXebuBbGEQgElpfiJvW+m7Fdx02btvPcTqf9/3/qIV2B0QImxsl08T0z56RmkdAnXd1dlnWlK13pZyLvP6HIsj7cnknBSw/OCzZ4Ph1qjRcn29lZ1puH9s051H518puiZfd+M910tst6tcEZs8Gxu9Ve8jIUOuiFySYdmOGP7XOQPIXjeug3CbZt37Yxden9usLgjP24v/TXwBHVXpQQHe+Ttu8+ngFkMY7LVdOWvgi7q+XZgzN22BuuOOrku/3sdvPj6UuyCMf5gPhakw5Zzc8cnCuOOUTGypB++PepQBbg2KU2bwU5mJKYsADVxqPzBueKo5Fsk8jw6uZpSObj2HH5tyAbL4bL1nq96w58DD81788anCuOBkKkF5l6cPvXk4DMwzGYUmiGbo6iTTS0Hf4r6ZwzOFccdbLRLK8Pn56iguThuAEYHabTZGgeAq8lwzMG54qjSo678fI7EXwtD2QOjlsC7fjqmvfGfJdE5Ayx9YqjTAiHu+Ju3H0ri6QZx5bYG6mu+XsNsW0KhKM6I/6PaNQLw8E2A703G64O4aIz4r9lccw8FrT6g8NhtekadVNvt50u4ssd5XLmBVa9Ox2H4+m2lWMrqo8mg3HI3qHIhd6yL16uPPoSODp0ctq29bakvGPGcQGiKTEJpktYqngD/5y8c133XSz4BBNCbcfxKdmKO9cdSmzfcRybur2WjOOKPzaJHxuFLhY3LdT2gt0UExy/Nb6M3XCbYUJT/oIB69DApT6KW8Zuo6uPTNQfu5S3wJo4ZKbZcsqEcPHyxjDLep4fR0QPLbmj4p93t9Kvd+9LAWnEcQRQ+SvDtRgCALkJc3uIGTgTa36gybcTLs56HZqxIdh0KOHYY/ssHlrrMXHSm2LdVGIA+xXxMwPq0MaRm3fYC/ypFfUySq4+ON7QoccG2DtsMVlaC+nlCGfF/2fH0Xb7ckejlVgYP24+y1delbEKGHEcC6nUzL33LvSkl8FxGDnH0eRC0LoBSko81zGTchHprDQctzvXj/VTcQt7qZPhnvccoXgVxcorzAnn+PWAY6des0UbvsBJ6vRe9AJu4e9oggFsyF+OfJy+HNFBupqfGUekTNhYWSdU6ACv2+2vMle5/XIaSBOOOwDKGeew71BsnlGKo30fiz/IphTHcNhsGS9dDoxPD53ttjNmJgWAKoujP8DMrLCYxLccYNk4OGFvdQ6BT8P7ZWveGvUwv+4mTJvj6KwaTgxd3Eb3fiHsFO8ye2D3HX8IYWd1v90OeyH1BZPpEfYRPl5197FqPGlg3rdDIH3ic5GDlA2kviLITnG8aT+8ka+fVkFMOHZAt8B5ugWHrlajo8w/nJptd2bL4YI6OJ5qez5M8cAsYWRag4TrZnGsxSNPB2IFLhscB3sA/9xhvoh7u2Ro9w2GCXLX2U6yaRMKZtta8a44i7Sjfdgf7FpfTI5guXrHGW+Pq1V0lax+b8L7h3svgSM6KFpA12fT/IhjDMujvIaCf8/AEZCp0b1+CYZYDE8vg2OMB3Ru6cbwRrD2aO/Ym64AUsJRUkSjkD8k9l0mTtkoq93M8bHVdLLV7EUq/ART/lu6HYxgMtGswSTgzQPANGuW2nJkE8nuedcjlpS2aMGHRsIxXpLSLvnhjPW4BraKcJ6K6gEkKGQ3CBxxauFhjH9lZ4dcjKprwJFm13yLj649scQdRFGSu3yom/CjwNE/ZO4J+EywN8l38G4S3Yi4hoGTumdt2AtRA173vDiKLUl8lQv7gYzjzc3fmV0yeDhjfxwJU06oXUneehC7DoMMcJRFW5B3nVDmDXCnhKMz1ocyaTd6p2ohXo2NrrBAJDhK8gLvOswv5gvm7W30D+DTDDnyLPE47BT232eWc+yU989XRDSl4pjdJU8LOgYcxQrze9qVhAZCvdynd9Msp/BgBKli8gk0OaemWIU4w04tDLp7rMfaxSCyAo7KHh7wCUQ4tjAdTcIa7Ava9g+S04H//dx6R8KHuthOsVVxPO6Sr8+SV6dinec7NTaCKbIFw3FEdnZui+W4UB/T9MeaLd8QcYWOttQHE5qwhwTb5KOOsAI25xR8dgRiMhl0J9hGm6qtCuB1+RufG0fEN/H6ih5/MuAodsm78/RHsdrsfFN4ItAySDiOYhYLAvVTt8BqONoKzwsOnHGa1Nb6fradjLmuMDj2ATVMPeNNACqJ9Jslj3My5Gi/8w0cnKvPbgdwapG1dbNuehOOfEkGp1E04rgClTxX7TjiyPYS0B+zPLjeZBcR0R7T7Tlb0x1U3heDdXcTNl1CMZiHxFYs9EflBUP+WsZ5gWeYliMYFu2pdoGD53fSP5+V7MGASI2YcbxpfytlmCtYjxN9CAR1VL5qZ/2RsDEZxknDkaqSDLfrZj0iwa7TcBNjD5CTwdFXl9sWrEuJLIYaBlMG7Oh2ByztGeL9g9dfGkcwSrkkno2JMdBXYmZycBQwZakkjlNZDjbQVOA4s472VfWqwT/1ZByD7oEIGy0PLrE1HNXJkuIY0QwPlknMUwcrZAtt6uI4xhiGk9Fyv163dqP+ABPsmO7KwzFG7tvXH68+fWb06dWPrx8NYJrkVSHRm8ZAGgnSMuIIAoZhlyuLY8Jt9yHY6lA8EHgxGbWyvLQAR7azt8wy6bF/8WtVgp8bl8XRoc5mKWs46+6C2loDOfvjzccfn7VP+PDp8d8bCcvL6I8SjmCZdvWokyfi2AfjqENrvRHIlsNyOLLewCaoNcBIAIapmbgMfSkcEQ27pvCb9eaocBTg2H54+yEPhdt/vmR8kwYc92B2Q3ael9PDqj0ni2MAV4luDXoajn1h/wlH6ZuegOMMDKim4BcHTL/dkZn4IxfC0SfbvEGsT125DR3H9s2PYkfz7T+pDGTAMWjCi2le7HhLuCc5483D0a2I4xK0A5L1mU9waRwL1iPwVUP/svdcAkdEV8ZQOEE7eUnq9pz3twVPC/rezsUxUTyMg8CoK0yqHBGdr9p5fJVHhJTEUajxRJKWSu6PrDcF+yP4wUmutYHRRXCkJ4LRvF7GDKDh2H4sfhrobQGOYI/OF3REQADllo9cOUfzloDRrCSOM5L9NkG98jhGJPcTJrhwlsI3XABHkhvRmNKQ5OJYDsZCHCPhYnLMXCFK3MzQFQ1HMLnp4wR+lJI4ghrflHoQLI4K3ikcPY6EUX8U+m2++di6BI7ILRNRKIQAHcf2+xJPW8U4JvqhZm4RbQNbFa46HcctznbrSF3N31GAYwhqvHQ1gtiOUjiKbzDZc8DeVHOLZIjKOKISq5HRcUUqOObKqTIV4tgSDsaGSRYIhL4sxljHsSUETfXBhebvKMCRC0uKWwtMpiVxzLUqJfbfnFkKVBlH2i94e5Y22IRj+y/DrQEj5bdCHBOHBjaZdCZiOYr5puMoFDTVTl4X8ZLlcOQzCdWkq/dl7TmsNx7vBcIGoRv2f6TFWGeoKo66fX7e7Uynnb4WYuuJoDYFxzfq83eP7789PHz7+OXr908fji8pxjES5gZXZw5LUCvSjhpwHKpxMpyyTpISfJW3Iu2PnrCnlcNRzDfbELspQqmNa1VQRRyRKq3vV5TaMWFyUENshbqu4KjC/Sax3nAL68P7V4LvFuNozWAPQaov2Gr5Ipw88d4ZcIwAahmlPdbjcwpwFEbaLHcSHKgsjp6IzjEI/0IgL9ALKuKo6jtDNw2VdWhD8Zl2sI7jg9ohxenBbK6vmXp5Asdk/0VU3kVGYuc8CmMGHK0hMC47w9O8xKpZEkfY3sD0BySC35J1fhLHJCDINSSULIShX983xDqohiNC8nKakuxVx5WFLwgokXH8pvbL4Lxqtx8/nMTR6iR5c4fUyhvsk2CSjHpuwlGA5vipDlk/2DXnKThCLE7NaYi54N2TGuy7Qvg5jWPyCWSYGdVgxFzeIp6vhg+SlhssD+KF1XBUJv+EyJfVTXsoCfhmHD+ZvVmPj6dwtCbC/ueQ2nTYHY36nZAkMduZ8TfhaK3Faib3czaG9S124p1q8QR7jtUVGV+4s6vX1/0Q11DI4wHAsVQGx2AgAm3HMzEVo+2BcH1pLbx/Dll155EXeF40H3UaxBHSWSUc0wgjoH1TvUGJQKu7Go43Ghw/zG7H9I/8vPKZayf9wpgm7ngWF56dxEYcrWUzSWYeDwYLH/MUvMWT7OQCBGQTHP+HGC/PxnKUwNEKIGo8RiuMp2J3smK5HqjGQJ2HQt53MG0cDmGIIDvA8TnklXBUenXQvY3Kzszjx4rlHF7GoyAwoKjOQzQgmpsM+UrqpRnH1AiMHN9nDgbbmT/R3xEskhB00CCaW4izEvpCGRyZvcROJlRMPF2EjCFbr+Pa6fsdYNnIoSJZpxKOspdlRvQ7kGyl58KAjOMnAx6f3ucjWVx3pTXAOBN+gHyMe4p9eUgdx9FxZHlQx0kQs6+I1c+Jb6WFODpHHGPOnvG24toyGRKIp+M4aqoDtzVlI1LqPZyZi8inYbq1r3vyx9mYjrsXkHOOsjyngV7zRBHErTqT5WUcvxjxuPv+kAPlqTpI9f7AdimPe6AEr/paYms/HI/HoUmC3/PcRd+3sTvmgA0O7FbAbtAkhGiRxgeX/Zp+Y2vKoqviFxB7whZR3eXXeWMb9oKmaiQdvmM3SBGb80noUt4Pm9LBKLsQ6v1V+nEu6m2PCkEVHOXgwUj3/NdUS1XAOJViJ78zjCi79c0XI5Il6pJ569m2PxxuRy2jmS4wmYvENyz7m8Fg098H2q1exEgzbvBfM81Eo+F00Jukcsrxunar+QW83flouOkNpsOZbsFJPm42lx6qgqNsgTexVW3N9tQ8nSI7+e0Pw6IsgeOfSFVwlI0AEzV+A0i2Wk40HG/abwu691lblFccjVQFR3nXn5pxlMFmgo7mR/5R1MG7rzKSVxyNVAlHaamtTDGOqltvacDxpv29sIty4YArjka6GI7BOAdHKSWCeeQMcVYnAnReta84nqDLrcdFGRyXRhxv2sW81frwrYw950+mSjhKZgCj+qhms5n2R4Dn26uisIUgrQt5xdFIleRVPcbPcJNkSmfmi9w8ndcFSKaJylccjVRJf5REmC423iSHXXZ0vSOD5M1jjlHAOuZGnsaxvpuxKOtdxeLkL0fL0ehE2bbTVMmeI4UgrM12ADn0aaXbcyQk2x9f54k8wgFZjON8uyJNwtMeiEsG2/VPX+w/6Dub7banFqh5KlWyr0oYBQZ3h7pmo4ZqX9WhvPliMp1b1u3p9ThbudjPGpmxGw7PLWr9MhQsII/AmxrKOzyBqvk7JDfx0MRYXekWHghYjCNblN+MixJqQOTjWF+YqpNj3KtyZMBzU29otdgu4FnTcyrEplQJR9mZIaKVJFIq90HdgxM4cii/6139pxjHJU0ELeSzSC/fEQmltlYg4eehfcOy7rfz9bIWec3CRJwTVAlHpUbIkGp3yPVQg4ZeB+nBXK+z/aDFJ38uxHGeOHFt0lhMO53N4GBDPnA29ulno028LU6YGt7ZWZsqBXurxecoOUChyteUeqhLKZcF/I9fc+p1th9U3vqhEEeRi1OjvV1Sm60+29gxuj8zjo14ACfb+XzpR9aoMIHjBFXDUXFv121Z1CETuTGQhLR48s9G93/7tdLV2yI5Z900zhxv1KA/M44o3rsnvSEe1tkZMhVeVDF+Vdl65o2MrOO4ys4tChMb8gI+vNU9jZqp7q5oPQohSy1wE9PId8/CMcfVfFka7zhfnbGR2p51poGgijiqaQHeVAS5sMAStcyXiOw153fc/WCFALIGcdUmULg/CrZKDLKp1wPVIzJ59LP++Mzfyx5tNhuT+EHI3VbrhHMadUfdbiqcQE3xcLHp75LfZjwV3FjGvAXPMuwmM8titUAPVYwBVfM7tKS5/cZhMSlkMFLnc6KX5Obp3H5++9e3pPLKjcpWRUBkDo5ijpiTr3lPIrcZ0/+UbNXh/9iPwDhW79jfsbSxXvDZiDAZWsMmMyq4hr2r/o5SIsJWgtGKVZpxECsdThoT4AD9d9wgYeKXIaEkjKdOzNCG8RB6K2uplrp6ElXFETW0EBJvvlsaImN2qUBZlG8V3N5+/ufVq9efdA3y36L9MSysbM0oguwJJXqOx6sJ/Ylb+unImtFEXkPuBHJkEdYjZZgSJZK4lgdQXRH/L74b3giamGl/Zlnk3A0/SsZvXZw3fooq582Z8oNMVE+1y9N5c0b6XGiXE94WcwYkp7I4zpbHlNtas5Xkl2pKAUuCQj7/c8NLzzuY+ghhmASElw7fmGo8MmIvpfyvbpMdKhANm+cfi8eoej4yLWVQimqpKHsmjh9vinDcCqbtH/LscCVxtCcxPg4mvIYTC3Pdca3Y14pBMhccz4vwFryCJA63a48pOyuoOL2IgdxDKc5Q3WJYbGFiRJlPY96LO0WFMkrQBeoDqNqFiaLD0at1Ho4n8jvqSU6Cb+dUgCmJY81BNTru73b9lWuzgjvCbqwV51w5wG0DKHJLj8k1XR7cj5lOBof5aJUk41mXKTHs1etVTDmcLlLn4eSKXDcyzsmzcEzSrXLtAJ3UmERDo++gLI7HfKcdVBuHpY6V6q6tJLIBsgElvRVCQFlObddYooFNjYJqeOfQRequ4EUxV+hKJ4ucg+NjqpDknje3SKeKQxsGJEvjeNzORAQy5M748pqJtz7E/AQzvpsq2fU8tRjVAisgpto8TJE2aUgV6DL1rGxcUOyh3ius2/n1dKGH7AG8uXZyb3xc84jURiqrKoujXvpkY6jLwmq5sGI3YDKWI+uTRHD2hLGaddxQztE/Z9Ol6su5g5z5FQ3VAnNqHHL7/T+F4XJ30ml0+X4rL1vnFdGwLy+Csjjm1dGRvebsORZnBoxTq1nCFyTDCp5FUj1slj5oLCRXgS5W79GmA4PuNr/3NW+Wqb7c+9d5ER3/vC8fh9x3s6lK2L/PIlkaR0PdR35BskEiBHmNDTiFR138XMjlYtBKLwoaK55afeuqdLm6ncin/iRbuNPbbUNiCL4yx8u1b768fqOsy8+vdQt6YVxHtJHqhOJs0b6SOJrq9UPuf5Y5sh2OqZTrnJLTHpwDMEtknmy9MbZnFtbCOYcuWkcXYeIepsN+t9sfTg/EXEY314/MrXEfvzy+/RHT98f3D8aKyCfirOY9jLNrEqV2uLL6o6G4CeT+M7klofhWntopSmHpij7okMO03ljGphPPClRcvPEMunh9csfmmbS2bQ5LLsDxiGZuUevTOLJDHLNMwCGJJFkWR2MpJZB0UjVwHs8VroiI0yAm9blM9Qb/nSlk4jSXI9SLiysd1kufO8+pRFxHAZWIX613mkfuihIzRWl7juGN6rlETIzh52aIZAhfLR0OPIFz0zlULEtPhmM2HvfiwV+/I44xZh16XJPi5L6SOBoyzi3hFkvLWjA+y0H1iocPRFwQn1JJJ9Ziiks3nkU+dzK9KDWTczz/bj+NyuPIqjCntgfkcuwq4SiqTgvphMk93NYmCobVciqHu9woC+7zpMID84EUeGXOpdbL014wlQ9vnkSfH0/EPSq0WySWOp+ZrKvhGPCw2CRJPuamINaK9dgYzcwEQhYP3EMkShrMPW/0z6DXT8Mx3sWaguvxtVMJRyGtwMpmdT7BjxWI4rfF0ifUfxWqRryCdR/YH0VPxjEpLgdyY1SrgmOUKeHEzn0R55zx+jmm0+71Z8FXGTNZ9fy/P42ejmNSCZkf+BA1quAIGgZiNYkjglLvR8/sl1Joczx2deUUnd/0R9AZOCbyJPM3RGC7VnCclMVxl57LwKBPbHSQZFZwYiEnqFjKpFRmWm1WdBn/6nQGjtYGXFFMXwNM1TOUN3ZJHCFv3lnwsL80TBBOazBWh88+C+wXR9Y9fg6lw0pL/bwsndX2WTiK5Frm7AO/vlpnl/9YBkdxrjSdc+dhqjhAEskpyQW8IngbxIqnm3cadyXCLNbvZemd0KTe/P1EBbJAf/RyRAfhGuZ+XO55UDyBEA1XCscIguEnsZTjH4t0gRwrH+9q6B4v6+csYjasn/p6EfoP7TmfL2jPmTeMogbsiUIxMB3AKI52KIOjkFaUgzvFUehFpcMtK+ULMZykYsJqDv0mONYpXRmQnGSzBbhNRq6TJuwx5XBM6qvL+qKoXn3iSKG18dkL0u+CI0YOaXSVMdqK0YMQX+Ch0spZiSMBSuGYnsMo3QIyTNyG5sIIsr1JkrULDv+tRL8PjkwfJ4NRPZGivN0qOaBAGHQHoMYdw6hEBeOyOIpzJpX48HpSx1zOz6j3/axgKqoomuLSL0K/CY4iixX5lBymk213O5kmxclrfsLKRG4d7fGzRYLlAdcQnFRTDsdkL1QUh7WwyPtktV1HHqscvhsOMJZOGgpg5Z/aR8+m3wRH75DWBnDszOHBrDknXT734hxIGq56A3YGroN7pfUO9jwYWVVvxbwmQhAcTGuNsIEwYeUmEM5KsbBVNyslcRTQb4JjzLjGhiN8WSzrKjOYU2FwRY7NHBh2bd4ta89hNGfzQI1xtFjp8GPbybHFMabTLA+ts6aV868uSL8NjrE82WkoEUHIJgdZzB9mYj58Eg+0ZF+1YxCKcOR3GBWHdQ+nSVp8mhCt4AubJSXPdDuD7Kb70vROiB1vnupH5vS3lhd5JG83GbuE2rxeB6aus1mqBrP1htUgj4m6PE4T6oOD6LMZLxaLcZFAuTzEd5gVh3p3gOO2eVl0spjs1YaZXQ9pCTsXo/p/QEkdhruz6MQZvN5uNJz2er37/shczMrbbTu9XqcLu2bgBUH8f9nhKrwxmC9H3W13tDchzbTP0mfzXemnJea0zDkv9kq/DjGHlfF0yiv9UtQR6VlX+qUpctFzeTqu9ILE4j80+8GVfjVirhYn/K97caWKtGTGo2dyPF7pBShar9f70YqZX/1nM8ld6dlp9j9CCIUY16uw+uvSPElNcJ7Psnql56coMdfXrrLqL008nGPcmT1rYs7/AUYefblKaf2vAAAAAElFTkSuQmCC"/>
          <p:cNvSpPr>
            <a:spLocks noChangeAspect="1" noChangeArrowheads="1"/>
          </p:cNvSpPr>
          <p:nvPr/>
        </p:nvSpPr>
        <p:spPr bwMode="auto">
          <a:xfrm>
            <a:off x="1676400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5" name="Picture 2" descr="D:\GIS_DATA\_NCCA\_Output\East Wemyss Future coast plus25yr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4914" y="765151"/>
            <a:ext cx="5168931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9139349" y="5896890"/>
            <a:ext cx="266168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Future coast will be </a:t>
            </a:r>
          </a:p>
          <a:p>
            <a:r>
              <a:rPr lang="en-GB" dirty="0" smtClean="0"/>
              <a:t>amended by </a:t>
            </a:r>
            <a:r>
              <a:rPr lang="en-GB" dirty="0" smtClean="0"/>
              <a:t>CESM.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479427" y="6207356"/>
            <a:ext cx="35440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  <a:latin typeface="Gill Sans MT" panose="020B0502020104020203" pitchFamily="34" charset="0"/>
              </a:rPr>
              <a:t>St Andrews </a:t>
            </a:r>
            <a:r>
              <a:rPr lang="en-GB" sz="2000" b="1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&amp; Eden </a:t>
            </a:r>
            <a:r>
              <a:rPr lang="en-GB" sz="2000" b="1" dirty="0">
                <a:solidFill>
                  <a:schemeClr val="bg1"/>
                </a:solidFill>
                <a:latin typeface="Gill Sans MT" panose="020B0502020104020203" pitchFamily="34" charset="0"/>
              </a:rPr>
              <a:t>Estuary</a:t>
            </a:r>
            <a:endParaRPr lang="en-GB" sz="2000" b="1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40980" y="777280"/>
            <a:ext cx="17395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  <a:latin typeface="Gill Sans MT" panose="020B0502020104020203" pitchFamily="34" charset="0"/>
              </a:rPr>
              <a:t>East Wemyss</a:t>
            </a:r>
            <a:endParaRPr lang="en-GB" sz="2000" b="1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0" y="0"/>
            <a:ext cx="12192000" cy="620688"/>
          </a:xfrm>
          <a:prstGeom prst="rect">
            <a:avLst/>
          </a:prstGeom>
          <a:solidFill>
            <a:srgbClr val="0021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en-GB" sz="3200" b="1" dirty="0">
                <a:solidFill>
                  <a:schemeClr val="bg1"/>
                </a:solidFill>
                <a:latin typeface="Gill Sans MT" panose="020B0502020104020203" pitchFamily="34" charset="0"/>
                <a:cs typeface="Arial" pitchFamily="34" charset="0"/>
              </a:rPr>
              <a:t>The future coast?</a:t>
            </a:r>
            <a:endParaRPr lang="en-GB" sz="3200" b="1" dirty="0">
              <a:solidFill>
                <a:schemeClr val="bg1"/>
              </a:solidFill>
              <a:latin typeface="Gill Sans MT" panose="020B0502020104020203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9707" y="790551"/>
            <a:ext cx="466289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Future coast: 25 years </a:t>
            </a:r>
            <a:r>
              <a:rPr lang="en-GB" dirty="0" smtClean="0"/>
              <a:t>(</a:t>
            </a:r>
            <a:r>
              <a:rPr lang="en-GB" dirty="0" smtClean="0"/>
              <a:t>i.e. 25 x past rate)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218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000" y="1108684"/>
            <a:ext cx="7321800" cy="5501368"/>
          </a:xfrm>
          <a:prstGeom prst="rect">
            <a:avLst/>
          </a:prstGeom>
        </p:spPr>
      </p:pic>
      <p:grpSp>
        <p:nvGrpSpPr>
          <p:cNvPr id="16389" name="Group 23"/>
          <p:cNvGrpSpPr>
            <a:grpSpLocks/>
          </p:cNvGrpSpPr>
          <p:nvPr/>
        </p:nvGrpSpPr>
        <p:grpSpPr bwMode="auto">
          <a:xfrm>
            <a:off x="5087939" y="5951539"/>
            <a:ext cx="1887537" cy="530225"/>
            <a:chOff x="6660232" y="5949280"/>
            <a:chExt cx="1800200" cy="648072"/>
          </a:xfrm>
        </p:grpSpPr>
        <p:sp>
          <p:nvSpPr>
            <p:cNvPr id="25" name="Rectangle 24"/>
            <p:cNvSpPr/>
            <p:nvPr/>
          </p:nvSpPr>
          <p:spPr>
            <a:xfrm>
              <a:off x="6660232" y="5949280"/>
              <a:ext cx="1800200" cy="648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213B"/>
                </a:solidFill>
                <a:latin typeface="Rockwell" panose="02060603020205020403" pitchFamily="18" charset="0"/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7049341" y="6368392"/>
              <a:ext cx="1079515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392" name="TextBox 26"/>
            <p:cNvSpPr txBox="1">
              <a:spLocks noChangeArrowheads="1"/>
            </p:cNvSpPr>
            <p:nvPr/>
          </p:nvSpPr>
          <p:spPr bwMode="auto">
            <a:xfrm>
              <a:off x="7250810" y="5956702"/>
              <a:ext cx="782898" cy="451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dirty="0">
                  <a:solidFill>
                    <a:srgbClr val="00213B"/>
                  </a:solidFill>
                  <a:latin typeface="Rockwell" panose="02060603020205020403" pitchFamily="18" charset="0"/>
                </a:rPr>
                <a:t>5 km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CBCA1-6B89-4B4A-8338-84C9B1387658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20688"/>
          </a:xfrm>
          <a:solidFill>
            <a:srgbClr val="00213B"/>
          </a:solidFill>
        </p:spPr>
        <p:txBody>
          <a:bodyPr anchor="t"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GB" sz="3200" b="1" dirty="0">
                <a:solidFill>
                  <a:schemeClr val="bg1"/>
                </a:solidFill>
                <a:latin typeface="Gill Sans MT" panose="020B0502020104020203" pitchFamily="34" charset="0"/>
                <a:cs typeface="Arial" pitchFamily="34" charset="0"/>
              </a:rPr>
              <a:t>Coastal Erosion Susceptibility Model (CESM)</a:t>
            </a:r>
            <a:endParaRPr lang="en-GB" sz="3200" b="1" dirty="0">
              <a:solidFill>
                <a:schemeClr val="bg1"/>
              </a:solidFill>
              <a:latin typeface="Gill Sans MT" panose="020B0502020104020203" pitchFamily="34" charset="0"/>
              <a:cs typeface="Arial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493604" y="4906317"/>
            <a:ext cx="1645189" cy="923330"/>
            <a:chOff x="6969603" y="4906317"/>
            <a:chExt cx="1645189" cy="92333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/>
            <a:srcRect r="72626" b="25274"/>
            <a:stretch/>
          </p:blipFill>
          <p:spPr>
            <a:xfrm>
              <a:off x="6969603" y="4912593"/>
              <a:ext cx="410710" cy="864096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7308304" y="4906317"/>
              <a:ext cx="1306488" cy="92333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latin typeface="Gill Sans MT" panose="020B0502020104020203" pitchFamily="34" charset="0"/>
                </a:rPr>
                <a:t>High: 100</a:t>
              </a:r>
            </a:p>
            <a:p>
              <a:endParaRPr lang="en-GB" dirty="0">
                <a:latin typeface="Gill Sans MT" panose="020B0502020104020203" pitchFamily="34" charset="0"/>
              </a:endParaRPr>
            </a:p>
            <a:p>
              <a:r>
                <a:rPr lang="en-GB" dirty="0" smtClean="0">
                  <a:latin typeface="Gill Sans MT" panose="020B0502020104020203" pitchFamily="34" charset="0"/>
                </a:rPr>
                <a:t>Low:0</a:t>
              </a:r>
              <a:endParaRPr lang="en-GB" dirty="0">
                <a:latin typeface="Gill Sans MT" panose="020B05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8145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376" y="-998388"/>
            <a:ext cx="11496013" cy="7856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42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03912" y="-28556"/>
            <a:ext cx="6768752" cy="7340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Gill Sans MT" panose="020B0502020104020203" pitchFamily="34" charset="0"/>
              </a:rPr>
              <a:t>The NCCA</a:t>
            </a:r>
            <a:r>
              <a:rPr lang="en-US" sz="2000" dirty="0">
                <a:latin typeface="Gill Sans MT" panose="020B0502020104020203" pitchFamily="34" charset="0"/>
              </a:rPr>
              <a:t> has </a:t>
            </a:r>
            <a:r>
              <a:rPr lang="en-US" sz="2000" dirty="0" smtClean="0">
                <a:latin typeface="Gill Sans MT" panose="020B0502020104020203" pitchFamily="34" charset="0"/>
              </a:rPr>
              <a:t>established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</a:rPr>
              <a:t>(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</a:rPr>
              <a:t>all measured on OS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</a:rPr>
              <a:t>MasterMap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</a:rPr>
              <a:t>)</a:t>
            </a:r>
            <a:r>
              <a:rPr lang="en-US" sz="2000" dirty="0" smtClean="0">
                <a:latin typeface="Gill Sans MT" panose="020B0502020104020203" pitchFamily="34" charset="0"/>
              </a:rPr>
              <a:t>:</a:t>
            </a:r>
            <a:endParaRPr lang="en-US" sz="2000" dirty="0">
              <a:latin typeface="Gill Sans MT" panose="020B0502020104020203" pitchFamily="34" charset="0"/>
            </a:endParaRPr>
          </a:p>
          <a:p>
            <a:endParaRPr lang="en-US" sz="2000" dirty="0">
              <a:latin typeface="Gill Sans MT" panose="020B05020201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Gill Sans MT" panose="020B0502020104020203" pitchFamily="34" charset="0"/>
              </a:rPr>
              <a:t>Scotland’s </a:t>
            </a:r>
            <a:r>
              <a:rPr lang="en-US" sz="2000" dirty="0">
                <a:latin typeface="Gill Sans MT" panose="020B0502020104020203" pitchFamily="34" charset="0"/>
              </a:rPr>
              <a:t>coastline </a:t>
            </a:r>
            <a:r>
              <a:rPr lang="en-US" sz="2000" dirty="0">
                <a:latin typeface="Gill Sans MT" panose="020B0502020104020203" pitchFamily="34" charset="0"/>
              </a:rPr>
              <a:t>is 21,234 km long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Gill Sans MT" panose="020B05020201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Gill Sans MT" panose="020B0502020104020203" pitchFamily="34" charset="0"/>
              </a:rPr>
              <a:t>4,434 </a:t>
            </a:r>
            <a:r>
              <a:rPr lang="en-US" sz="2000" dirty="0">
                <a:latin typeface="Gill Sans MT" panose="020B0502020104020203" pitchFamily="34" charset="0"/>
              </a:rPr>
              <a:t>km is soft / </a:t>
            </a:r>
            <a:r>
              <a:rPr lang="en-US" sz="2000" dirty="0">
                <a:latin typeface="Gill Sans MT" panose="020B0502020104020203" pitchFamily="34" charset="0"/>
              </a:rPr>
              <a:t>erodible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Gill Sans MT" panose="020B05020201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Gill Sans MT" panose="020B0502020104020203" pitchFamily="34" charset="0"/>
              </a:rPr>
              <a:t>SG LiDAR covers 1,710 </a:t>
            </a:r>
            <a:r>
              <a:rPr lang="en-US" sz="2000" dirty="0">
                <a:latin typeface="Gill Sans MT" panose="020B0502020104020203" pitchFamily="34" charset="0"/>
              </a:rPr>
              <a:t>km of MHWS </a:t>
            </a:r>
            <a:r>
              <a:rPr lang="en-US" sz="2000" dirty="0">
                <a:latin typeface="Gill Sans MT" panose="020B0502020104020203" pitchFamily="34" charset="0"/>
              </a:rPr>
              <a:t>&amp; will </a:t>
            </a:r>
            <a:r>
              <a:rPr lang="en-US" sz="2000" dirty="0">
                <a:latin typeface="Gill Sans MT" panose="020B0502020104020203" pitchFamily="34" charset="0"/>
              </a:rPr>
              <a:t>be </a:t>
            </a:r>
            <a:r>
              <a:rPr lang="en-US" sz="2000" dirty="0">
                <a:latin typeface="Gill Sans MT" panose="020B0502020104020203" pitchFamily="34" charset="0"/>
              </a:rPr>
              <a:t>used to update MHWS (</a:t>
            </a:r>
            <a:r>
              <a:rPr lang="en-US" sz="2000" b="1" dirty="0">
                <a:solidFill>
                  <a:srgbClr val="FFC000"/>
                </a:solidFill>
                <a:latin typeface="Gill Sans MT" panose="020B0502020104020203" pitchFamily="34" charset="0"/>
              </a:rPr>
              <a:t>Yellow area</a:t>
            </a:r>
            <a:r>
              <a:rPr lang="en-US" sz="2000" dirty="0">
                <a:latin typeface="Gill Sans MT" panose="020B0502020104020203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Gill Sans MT" panose="020B05020201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Gill Sans MT" panose="020B0502020104020203" pitchFamily="34" charset="0"/>
              </a:rPr>
              <a:t>This leaves </a:t>
            </a:r>
            <a:r>
              <a:rPr lang="en-US" sz="2000" dirty="0">
                <a:latin typeface="Gill Sans MT" panose="020B0502020104020203" pitchFamily="34" charset="0"/>
              </a:rPr>
              <a:t>2,724 km which was checked to ensure </a:t>
            </a:r>
            <a:r>
              <a:rPr lang="en-US" sz="2000" dirty="0">
                <a:latin typeface="Gill Sans MT" panose="020B0502020104020203" pitchFamily="34" charset="0"/>
              </a:rPr>
              <a:t>it’s accuracy</a:t>
            </a:r>
          </a:p>
          <a:p>
            <a:r>
              <a:rPr lang="en-US" sz="2000" dirty="0">
                <a:latin typeface="Gill Sans MT" panose="020B0502020104020203" pitchFamily="34" charset="0"/>
              </a:rPr>
              <a:t> </a:t>
            </a:r>
            <a:endParaRPr lang="en-US" sz="2000" dirty="0">
              <a:latin typeface="Gill Sans MT" panose="020B05020201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Gill Sans MT" panose="020B0502020104020203" pitchFamily="34" charset="0"/>
              </a:rPr>
              <a:t>Of </a:t>
            </a:r>
            <a:r>
              <a:rPr lang="en-US" sz="2000" dirty="0">
                <a:latin typeface="Gill Sans MT" panose="020B0502020104020203" pitchFamily="34" charset="0"/>
              </a:rPr>
              <a:t>this 2,261 km (83%) was found to be </a:t>
            </a:r>
            <a:r>
              <a:rPr lang="en-US" sz="2000" dirty="0">
                <a:latin typeface="Gill Sans MT" panose="020B0502020104020203" pitchFamily="34" charset="0"/>
              </a:rPr>
              <a:t>representative (</a:t>
            </a:r>
            <a:r>
              <a:rPr lang="en-US" sz="2000" b="1" dirty="0">
                <a:solidFill>
                  <a:srgbClr val="00B050"/>
                </a:solidFill>
                <a:latin typeface="Gill Sans MT" panose="020B0502020104020203" pitchFamily="34" charset="0"/>
              </a:rPr>
              <a:t>green line</a:t>
            </a:r>
            <a:r>
              <a:rPr lang="en-US" sz="2000" dirty="0">
                <a:latin typeface="Gill Sans MT" panose="020B0502020104020203" pitchFamily="34" charset="0"/>
              </a:rPr>
              <a:t>) </a:t>
            </a:r>
            <a:r>
              <a:rPr lang="en-US" sz="2000" dirty="0">
                <a:latin typeface="Gill Sans MT" panose="020B0502020104020203" pitchFamily="34" charset="0"/>
              </a:rPr>
              <a:t>and </a:t>
            </a:r>
            <a:endParaRPr lang="en-US" sz="2000" dirty="0">
              <a:latin typeface="Gill Sans MT" panose="020B0502020104020203" pitchFamily="34" charset="0"/>
            </a:endParaRPr>
          </a:p>
          <a:p>
            <a:r>
              <a:rPr lang="en-US" sz="2000" dirty="0">
                <a:latin typeface="Gill Sans MT" panose="020B0502020104020203" pitchFamily="34" charset="0"/>
              </a:rPr>
              <a:t> </a:t>
            </a:r>
            <a:endParaRPr lang="en-US" sz="2000" dirty="0">
              <a:latin typeface="Gill Sans MT" panose="020B05020201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Gill Sans MT" panose="020B0502020104020203" pitchFamily="34" charset="0"/>
              </a:rPr>
              <a:t>463 </a:t>
            </a:r>
            <a:r>
              <a:rPr lang="en-US" sz="2000" dirty="0">
                <a:latin typeface="Gill Sans MT" panose="020B0502020104020203" pitchFamily="34" charset="0"/>
              </a:rPr>
              <a:t>km (17%) needed </a:t>
            </a:r>
            <a:r>
              <a:rPr lang="en-US" sz="2000" dirty="0">
                <a:latin typeface="Gill Sans MT" panose="020B0502020104020203" pitchFamily="34" charset="0"/>
              </a:rPr>
              <a:t>revision (</a:t>
            </a:r>
            <a:r>
              <a:rPr lang="en-US" sz="2000" b="1" dirty="0">
                <a:solidFill>
                  <a:srgbClr val="FF0000"/>
                </a:solidFill>
                <a:latin typeface="Gill Sans MT" panose="020B0502020104020203" pitchFamily="34" charset="0"/>
              </a:rPr>
              <a:t>red line</a:t>
            </a:r>
            <a:r>
              <a:rPr lang="en-US" sz="2000" dirty="0">
                <a:latin typeface="Gill Sans MT" panose="020B0502020104020203" pitchFamily="34" charset="0"/>
              </a:rPr>
              <a:t>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Gill Sans MT" panose="020B05020201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Gill Sans MT" panose="020B0502020104020203" pitchFamily="34" charset="0"/>
              </a:rPr>
              <a:t>The </a:t>
            </a:r>
            <a:r>
              <a:rPr lang="en-US" sz="2000" dirty="0">
                <a:latin typeface="Gill Sans MT" panose="020B0502020104020203" pitchFamily="34" charset="0"/>
              </a:rPr>
              <a:t>OS </a:t>
            </a:r>
            <a:r>
              <a:rPr lang="en-US" sz="2000" dirty="0" smtClean="0">
                <a:latin typeface="Gill Sans MT" panose="020B0502020104020203" pitchFamily="34" charset="0"/>
              </a:rPr>
              <a:t>have updated </a:t>
            </a:r>
            <a:r>
              <a:rPr lang="en-US" sz="2000" dirty="0" err="1" smtClean="0">
                <a:latin typeface="Gill Sans MT" panose="020B0502020104020203" pitchFamily="34" charset="0"/>
              </a:rPr>
              <a:t>MHWS</a:t>
            </a:r>
            <a:r>
              <a:rPr lang="en-US" sz="2000" dirty="0" smtClean="0">
                <a:latin typeface="Gill Sans MT" panose="020B0502020104020203" pitchFamily="34" charset="0"/>
              </a:rPr>
              <a:t> for most of the areas requested by the end of Jan 2016.</a:t>
            </a:r>
            <a:endParaRPr lang="en-US" sz="2000" dirty="0">
              <a:latin typeface="Gill Sans MT" panose="020B05020201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Gill Sans MT" panose="020B05020201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Gill Sans MT" panose="020B0502020104020203" pitchFamily="34" charset="0"/>
              </a:rPr>
              <a:t>Thereafter, these </a:t>
            </a:r>
            <a:r>
              <a:rPr lang="en-US" sz="2000" dirty="0">
                <a:latin typeface="Gill Sans MT" panose="020B0502020104020203" pitchFamily="34" charset="0"/>
              </a:rPr>
              <a:t>updated tidelines will </a:t>
            </a:r>
            <a:r>
              <a:rPr lang="en-US" sz="2000" dirty="0">
                <a:latin typeface="Gill Sans MT" panose="020B0502020104020203" pitchFamily="34" charset="0"/>
              </a:rPr>
              <a:t>be </a:t>
            </a:r>
            <a:r>
              <a:rPr lang="en-US" sz="2000" dirty="0">
                <a:latin typeface="Gill Sans MT" panose="020B0502020104020203" pitchFamily="34" charset="0"/>
              </a:rPr>
              <a:t>incorporated within OS </a:t>
            </a:r>
            <a:r>
              <a:rPr lang="en-US" sz="2000" dirty="0" smtClean="0">
                <a:latin typeface="Gill Sans MT" panose="020B0502020104020203" pitchFamily="34" charset="0"/>
              </a:rPr>
              <a:t>products</a:t>
            </a:r>
            <a:endParaRPr lang="en-GB" sz="2000" dirty="0">
              <a:latin typeface="Gill Sans MT" panose="020B05020201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Gill Sans MT" panose="020B0502020104020203" pitchFamily="34" charset="0"/>
            </a:endParaRPr>
          </a:p>
          <a:p>
            <a:pPr algn="r"/>
            <a:endParaRPr lang="en-US" sz="1100" dirty="0">
              <a:latin typeface="Gill Sans MT" panose="020B0502020104020203" pitchFamily="34" charset="0"/>
            </a:endParaRPr>
          </a:p>
        </p:txBody>
      </p:sp>
      <p:pic>
        <p:nvPicPr>
          <p:cNvPr id="1027" name="Picture 3" descr="D:\GIS_DATA\_NCCA\_Output\OS_checked coast 2015-09-28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352" y="0"/>
            <a:ext cx="485184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1069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CBCA1-6B89-4B4A-8338-84C9B1387658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63352" y="778290"/>
            <a:ext cx="11737304" cy="6371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342900" indent="-342900" algn="just" eaLnBrk="0" hangingPunct="0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00213B"/>
                </a:solidFill>
                <a:latin typeface="Gill Sans MT" panose="020B0502020104020203" pitchFamily="34" charset="0"/>
              </a:rPr>
              <a:t>The NCCA</a:t>
            </a:r>
            <a:r>
              <a:rPr lang="en-US" sz="2800" dirty="0">
                <a:solidFill>
                  <a:srgbClr val="00213B"/>
                </a:solidFill>
                <a:latin typeface="Gill Sans MT" panose="020B0502020104020203" pitchFamily="34" charset="0"/>
              </a:rPr>
              <a:t> is </a:t>
            </a:r>
            <a:r>
              <a:rPr lang="en-US" sz="2800" dirty="0" smtClean="0">
                <a:solidFill>
                  <a:srgbClr val="00213B"/>
                </a:solidFill>
                <a:latin typeface="Gill Sans MT" panose="020B0502020104020203" pitchFamily="34" charset="0"/>
              </a:rPr>
              <a:t>a pan-government </a:t>
            </a:r>
            <a:r>
              <a:rPr lang="en-US" sz="2800" dirty="0">
                <a:solidFill>
                  <a:srgbClr val="00213B"/>
                </a:solidFill>
                <a:latin typeface="Gill Sans MT" panose="020B0502020104020203" pitchFamily="34" charset="0"/>
              </a:rPr>
              <a:t>project which has </a:t>
            </a:r>
            <a:r>
              <a:rPr lang="en-US" sz="2800" b="1" dirty="0">
                <a:solidFill>
                  <a:srgbClr val="00213B"/>
                </a:solidFill>
                <a:latin typeface="Gill Sans MT" panose="020B0502020104020203" pitchFamily="34" charset="0"/>
              </a:rPr>
              <a:t>classified </a:t>
            </a:r>
            <a:r>
              <a:rPr lang="en-US" sz="2800" b="1" dirty="0">
                <a:solidFill>
                  <a:srgbClr val="00213B"/>
                </a:solidFill>
                <a:latin typeface="Gill Sans MT" panose="020B0502020104020203" pitchFamily="34" charset="0"/>
              </a:rPr>
              <a:t>Scotland’s </a:t>
            </a:r>
            <a:r>
              <a:rPr lang="en-US" sz="2800" b="1" dirty="0">
                <a:solidFill>
                  <a:srgbClr val="00213B"/>
                </a:solidFill>
                <a:latin typeface="Gill Sans MT" panose="020B0502020104020203" pitchFamily="34" charset="0"/>
              </a:rPr>
              <a:t>erodible </a:t>
            </a:r>
            <a:r>
              <a:rPr lang="en-US" sz="2800" b="1" dirty="0">
                <a:solidFill>
                  <a:srgbClr val="00213B"/>
                </a:solidFill>
                <a:latin typeface="Gill Sans MT" panose="020B0502020104020203" pitchFamily="34" charset="0"/>
              </a:rPr>
              <a:t>coast for the first </a:t>
            </a:r>
            <a:r>
              <a:rPr lang="en-US" sz="2800" b="1" dirty="0" smtClean="0">
                <a:solidFill>
                  <a:srgbClr val="00213B"/>
                </a:solidFill>
                <a:latin typeface="Gill Sans MT" panose="020B0502020104020203" pitchFamily="34" charset="0"/>
              </a:rPr>
              <a:t>time</a:t>
            </a:r>
            <a:r>
              <a:rPr lang="en-US" sz="2800" dirty="0" smtClean="0">
                <a:solidFill>
                  <a:srgbClr val="00213B"/>
                </a:solidFill>
                <a:latin typeface="Gill Sans MT" panose="020B0502020104020203" pitchFamily="34" charset="0"/>
              </a:rPr>
              <a:t>.  </a:t>
            </a:r>
            <a:r>
              <a:rPr lang="en-US" sz="2800" dirty="0">
                <a:solidFill>
                  <a:srgbClr val="00213B"/>
                </a:solidFill>
                <a:latin typeface="Gill Sans MT" panose="020B0502020104020203" pitchFamily="34" charset="0"/>
              </a:rPr>
              <a:t>The project is due to finish in September 2016.</a:t>
            </a:r>
            <a:endParaRPr lang="en-US" sz="2800" dirty="0">
              <a:solidFill>
                <a:srgbClr val="00213B"/>
              </a:solidFill>
              <a:latin typeface="Gill Sans MT" panose="020B0502020104020203" pitchFamily="34" charset="0"/>
            </a:endParaRPr>
          </a:p>
          <a:p>
            <a:pPr algn="just" eaLnBrk="0" hangingPunct="0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defRPr/>
            </a:pPr>
            <a:endParaRPr lang="en-US" sz="2800" dirty="0">
              <a:solidFill>
                <a:srgbClr val="00213B"/>
              </a:solidFill>
              <a:latin typeface="Gill Sans MT" panose="020B0502020104020203" pitchFamily="34" charset="0"/>
            </a:endParaRPr>
          </a:p>
          <a:p>
            <a:pPr marL="457200" indent="-457200" algn="just" eaLnBrk="0" hangingPunct="0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solidFill>
                  <a:srgbClr val="00213B"/>
                </a:solidFill>
                <a:latin typeface="Gill Sans MT" panose="020B0502020104020203" pitchFamily="34" charset="0"/>
              </a:rPr>
              <a:t>It </a:t>
            </a:r>
            <a:r>
              <a:rPr lang="en-US" sz="2800" dirty="0">
                <a:solidFill>
                  <a:srgbClr val="00213B"/>
                </a:solidFill>
                <a:latin typeface="Gill Sans MT" panose="020B0502020104020203" pitchFamily="34" charset="0"/>
              </a:rPr>
              <a:t>will </a:t>
            </a:r>
            <a:r>
              <a:rPr lang="en-US" sz="2800" b="1" dirty="0">
                <a:solidFill>
                  <a:srgbClr val="00213B"/>
                </a:solidFill>
                <a:latin typeface="Gill Sans MT" panose="020B0502020104020203" pitchFamily="34" charset="0"/>
              </a:rPr>
              <a:t>inform statutory advice across Agencies and Local Authorities </a:t>
            </a:r>
            <a:r>
              <a:rPr lang="en-US" sz="2800" dirty="0">
                <a:solidFill>
                  <a:srgbClr val="00213B"/>
                </a:solidFill>
                <a:latin typeface="Gill Sans MT" panose="020B0502020104020203" pitchFamily="34" charset="0"/>
              </a:rPr>
              <a:t>alike in support of their strategic planning individually, but also collaboratively, thereby supporting the SG Climate Change Adaptation </a:t>
            </a:r>
            <a:r>
              <a:rPr lang="en-US" sz="2800" dirty="0" err="1">
                <a:solidFill>
                  <a:srgbClr val="00213B"/>
                </a:solidFill>
                <a:latin typeface="Gill Sans MT" panose="020B0502020104020203" pitchFamily="34" charset="0"/>
              </a:rPr>
              <a:t>Programme</a:t>
            </a:r>
            <a:r>
              <a:rPr lang="en-US" sz="2800" dirty="0">
                <a:solidFill>
                  <a:srgbClr val="00213B"/>
                </a:solidFill>
                <a:latin typeface="Gill Sans MT" panose="020B0502020104020203" pitchFamily="34" charset="0"/>
              </a:rPr>
              <a:t>. </a:t>
            </a:r>
          </a:p>
          <a:p>
            <a:pPr marL="457200" indent="-457200" algn="just" eaLnBrk="0" hangingPunct="0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en-US" sz="2800" dirty="0">
              <a:solidFill>
                <a:srgbClr val="00213B"/>
              </a:solidFill>
              <a:latin typeface="Gill Sans MT" panose="020B0502020104020203" pitchFamily="34" charset="0"/>
            </a:endParaRPr>
          </a:p>
          <a:p>
            <a:pPr marL="457200" indent="-457200" algn="just" eaLnBrk="0" hangingPunct="0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00213B"/>
                </a:solidFill>
                <a:latin typeface="Gill Sans MT" panose="020B0502020104020203" pitchFamily="34" charset="0"/>
              </a:rPr>
              <a:t>It will inform areas </a:t>
            </a:r>
            <a:r>
              <a:rPr lang="en-US" sz="2800" b="1" dirty="0">
                <a:solidFill>
                  <a:srgbClr val="00213B"/>
                </a:solidFill>
                <a:latin typeface="Gill Sans MT" panose="020B0502020104020203" pitchFamily="34" charset="0"/>
              </a:rPr>
              <a:t>where erosion may influence flood risk </a:t>
            </a:r>
            <a:r>
              <a:rPr lang="en-US" sz="2800" dirty="0">
                <a:solidFill>
                  <a:srgbClr val="00213B"/>
                </a:solidFill>
                <a:latin typeface="Gill Sans MT" panose="020B0502020104020203" pitchFamily="34" charset="0"/>
              </a:rPr>
              <a:t>– currently not identified within flood mapping.</a:t>
            </a:r>
          </a:p>
          <a:p>
            <a:pPr marL="342900" indent="-342900" algn="just" eaLnBrk="0" hangingPunct="0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en-US" sz="2800" dirty="0">
              <a:solidFill>
                <a:srgbClr val="00213B"/>
              </a:solidFill>
              <a:latin typeface="Gill Sans MT" panose="020B0502020104020203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0" y="0"/>
            <a:ext cx="12192000" cy="620688"/>
          </a:xfrm>
          <a:prstGeom prst="rect">
            <a:avLst/>
          </a:prstGeom>
          <a:solidFill>
            <a:srgbClr val="0021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en-GB" sz="3200" b="1" dirty="0">
                <a:solidFill>
                  <a:schemeClr val="bg1"/>
                </a:solidFill>
                <a:latin typeface="Gill Sans MT" panose="020B0502020104020203" pitchFamily="34" charset="0"/>
                <a:cs typeface="Arial" pitchFamily="34" charset="0"/>
              </a:rPr>
              <a:t>Conclusions</a:t>
            </a:r>
            <a:endParaRPr lang="en-GB" sz="3200" b="1" dirty="0">
              <a:solidFill>
                <a:schemeClr val="bg1"/>
              </a:solidFill>
              <a:latin typeface="Gill Sans MT" panose="020B0502020104020203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886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CBCA1-6B89-4B4A-8338-84C9B1387658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0" y="1"/>
            <a:ext cx="12192000" cy="620688"/>
          </a:xfrm>
          <a:prstGeom prst="rect">
            <a:avLst/>
          </a:prstGeom>
          <a:solidFill>
            <a:srgbClr val="0021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en-GB" sz="3200" b="1" dirty="0">
                <a:solidFill>
                  <a:schemeClr val="bg1"/>
                </a:solidFill>
                <a:latin typeface="Gill Sans MT" panose="020B0502020104020203" pitchFamily="34" charset="0"/>
                <a:cs typeface="Arial" pitchFamily="34" charset="0"/>
              </a:rPr>
              <a:t>Presentation Outline</a:t>
            </a:r>
            <a:endParaRPr lang="en-GB" sz="3200" b="1" dirty="0">
              <a:solidFill>
                <a:schemeClr val="bg1"/>
              </a:solidFill>
              <a:latin typeface="Gill Sans MT" panose="020B0502020104020203" pitchFamily="34" charset="0"/>
              <a:cs typeface="Arial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35360" y="764704"/>
            <a:ext cx="10081120" cy="5040312"/>
          </a:xfrm>
        </p:spPr>
        <p:txBody>
          <a:bodyPr rtlCol="0">
            <a:normAutofit lnSpcReduction="10000"/>
          </a:bodyPr>
          <a:lstStyle/>
          <a:p>
            <a:pPr marL="514350" indent="-514350" eaLnBrk="1" fontAlgn="auto" hangingPunct="1">
              <a:spcBef>
                <a:spcPts val="5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sz="3000" b="1" dirty="0">
                <a:solidFill>
                  <a:srgbClr val="00213B"/>
                </a:solidFill>
                <a:latin typeface="Gill Sans MT" panose="020B0502020104020203" pitchFamily="34" charset="0"/>
                <a:cs typeface="Arial" pitchFamily="34" charset="0"/>
              </a:rPr>
              <a:t>Introduction to Scottish Coast</a:t>
            </a:r>
          </a:p>
          <a:p>
            <a:pPr marL="914400" lvl="1" indent="-514350" eaLnBrk="1" fontAlgn="auto" hangingPunct="1">
              <a:spcBef>
                <a:spcPts val="50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  <a:cs typeface="Arial" pitchFamily="34" charset="0"/>
              </a:rPr>
              <a:t>Why is understanding coastal 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  <a:cs typeface="Arial" pitchFamily="34" charset="0"/>
              </a:rPr>
              <a:t>change 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  <a:cs typeface="Arial" pitchFamily="34" charset="0"/>
              </a:rPr>
              <a:t>important in Scotland? </a:t>
            </a:r>
          </a:p>
          <a:p>
            <a:pPr marL="514350" indent="-514350" eaLnBrk="1" fontAlgn="auto" hangingPunct="1">
              <a:spcBef>
                <a:spcPts val="50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GB" sz="3000" b="1" dirty="0">
              <a:solidFill>
                <a:srgbClr val="00213B"/>
              </a:solidFill>
              <a:latin typeface="Gill Sans MT" panose="020B0502020104020203" pitchFamily="34" charset="0"/>
              <a:cs typeface="Arial" pitchFamily="34" charset="0"/>
            </a:endParaRPr>
          </a:p>
          <a:p>
            <a:pPr marL="514350" indent="-514350" eaLnBrk="1" fontAlgn="auto" hangingPunct="1">
              <a:spcBef>
                <a:spcPts val="5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sz="3000" b="1" dirty="0">
                <a:solidFill>
                  <a:srgbClr val="00213B"/>
                </a:solidFill>
                <a:latin typeface="Gill Sans MT" panose="020B0502020104020203" pitchFamily="34" charset="0"/>
                <a:cs typeface="Arial" pitchFamily="34" charset="0"/>
              </a:rPr>
              <a:t>What is the NCCA</a:t>
            </a:r>
          </a:p>
          <a:p>
            <a:pPr marL="514350" indent="-514350" eaLnBrk="1" fontAlgn="auto" hangingPunct="1">
              <a:spcBef>
                <a:spcPts val="50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GB" sz="3000" b="1" dirty="0">
              <a:solidFill>
                <a:srgbClr val="00213B"/>
              </a:solidFill>
              <a:latin typeface="Gill Sans MT" panose="020B0502020104020203" pitchFamily="34" charset="0"/>
              <a:cs typeface="Arial" pitchFamily="34" charset="0"/>
            </a:endParaRPr>
          </a:p>
          <a:p>
            <a:pPr marL="514350" indent="-514350" eaLnBrk="1" fontAlgn="auto" hangingPunct="1">
              <a:spcBef>
                <a:spcPts val="5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sz="3000" b="1" dirty="0">
                <a:solidFill>
                  <a:srgbClr val="00213B"/>
                </a:solidFill>
                <a:latin typeface="Gill Sans MT" panose="020B0502020104020203" pitchFamily="34" charset="0"/>
                <a:cs typeface="Arial" pitchFamily="34" charset="0"/>
              </a:rPr>
              <a:t>Methods</a:t>
            </a:r>
          </a:p>
          <a:p>
            <a:pPr marL="514350" indent="-514350" eaLnBrk="1" fontAlgn="auto" hangingPunct="1">
              <a:spcBef>
                <a:spcPts val="50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GB" sz="3000" b="1" dirty="0">
              <a:solidFill>
                <a:srgbClr val="00213B"/>
              </a:solidFill>
              <a:latin typeface="Gill Sans MT" panose="020B0502020104020203" pitchFamily="34" charset="0"/>
              <a:cs typeface="Arial" pitchFamily="34" charset="0"/>
            </a:endParaRPr>
          </a:p>
          <a:p>
            <a:pPr marL="514350" indent="-514350" eaLnBrk="1" fontAlgn="auto" hangingPunct="1">
              <a:spcBef>
                <a:spcPts val="5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sz="3000" b="1" dirty="0" smtClean="0">
                <a:solidFill>
                  <a:srgbClr val="00213B"/>
                </a:solidFill>
                <a:latin typeface="Gill Sans MT" panose="020B0502020104020203" pitchFamily="34" charset="0"/>
                <a:cs typeface="Arial" pitchFamily="34" charset="0"/>
              </a:rPr>
              <a:t>Results </a:t>
            </a:r>
            <a:r>
              <a:rPr lang="en-GB" sz="3000" b="1" dirty="0">
                <a:solidFill>
                  <a:srgbClr val="00213B"/>
                </a:solidFill>
                <a:latin typeface="Gill Sans MT" panose="020B0502020104020203" pitchFamily="34" charset="0"/>
                <a:cs typeface="Arial" pitchFamily="34" charset="0"/>
              </a:rPr>
              <a:t>and Outcomes </a:t>
            </a:r>
          </a:p>
          <a:p>
            <a:pPr marL="514350" indent="-514350" eaLnBrk="1" fontAlgn="auto" hangingPunct="1">
              <a:spcBef>
                <a:spcPts val="50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GB" sz="3000" b="1" dirty="0">
              <a:solidFill>
                <a:srgbClr val="00213B"/>
              </a:solidFill>
              <a:latin typeface="Gill Sans MT" panose="020B0502020104020203" pitchFamily="34" charset="0"/>
              <a:cs typeface="Arial" pitchFamily="34" charset="0"/>
            </a:endParaRPr>
          </a:p>
          <a:p>
            <a:pPr marL="514350" indent="-514350" eaLnBrk="1" fontAlgn="auto" hangingPunct="1">
              <a:spcBef>
                <a:spcPts val="5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sz="3000" b="1" dirty="0" smtClean="0">
                <a:solidFill>
                  <a:srgbClr val="00213B"/>
                </a:solidFill>
                <a:latin typeface="Gill Sans MT" panose="020B0502020104020203" pitchFamily="34" charset="0"/>
                <a:cs typeface="Arial" pitchFamily="34" charset="0"/>
              </a:rPr>
              <a:t>Conclusions</a:t>
            </a:r>
            <a:endParaRPr lang="en-GB" sz="3000" b="1" dirty="0">
              <a:solidFill>
                <a:srgbClr val="00213B"/>
              </a:solidFill>
              <a:latin typeface="Gill Sans MT" panose="020B0502020104020203" pitchFamily="34" charset="0"/>
              <a:cs typeface="Arial" pitchFamily="34" charset="0"/>
            </a:endParaRPr>
          </a:p>
          <a:p>
            <a:pPr marL="514350" indent="-514350" eaLnBrk="1" fontAlgn="auto" hangingPunct="1">
              <a:spcBef>
                <a:spcPts val="50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GB" sz="3000" b="1" dirty="0">
              <a:solidFill>
                <a:srgbClr val="00213B"/>
              </a:solidFill>
              <a:latin typeface="Gill Sans MT" panose="020B0502020104020203" pitchFamily="34" charset="0"/>
              <a:cs typeface="Arial" pitchFamily="34" charset="0"/>
            </a:endParaRPr>
          </a:p>
          <a:p>
            <a:pPr marL="514350" indent="-514350" eaLnBrk="1" fontAlgn="auto" hangingPunct="1">
              <a:spcBef>
                <a:spcPts val="50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GB" sz="3000" b="1" dirty="0">
              <a:solidFill>
                <a:srgbClr val="00213B"/>
              </a:solidFill>
              <a:latin typeface="Gill Sans MT" panose="020B0502020104020203" pitchFamily="34" charset="0"/>
              <a:cs typeface="Arial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GB" sz="3000" b="1" dirty="0">
              <a:solidFill>
                <a:srgbClr val="00213B"/>
              </a:solidFill>
              <a:latin typeface="Gill Sans MT" panose="020B0502020104020203" pitchFamily="34" charset="0"/>
              <a:cs typeface="Arial" pitchFamily="34" charset="0"/>
            </a:endParaRPr>
          </a:p>
          <a:p>
            <a:pPr marL="395288" lvl="2" indent="0" eaLnBrk="1" fontAlgn="auto" hangingPunct="1">
              <a:spcAft>
                <a:spcPts val="0"/>
              </a:spcAft>
              <a:buNone/>
              <a:defRPr/>
            </a:pPr>
            <a:endParaRPr lang="en-GB" sz="3000" b="1" dirty="0">
              <a:solidFill>
                <a:schemeClr val="accent1">
                  <a:lumMod val="75000"/>
                </a:schemeClr>
              </a:solidFill>
              <a:latin typeface="Gill Sans MT" panose="020B0502020104020203" pitchFamily="34" charset="0"/>
              <a:cs typeface="Arial" pitchFamily="34" charset="0"/>
            </a:endParaRP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GB" sz="3000" dirty="0">
              <a:latin typeface="Gill Sans MT" panose="020B0502020104020203" pitchFamily="34" charset="0"/>
              <a:cs typeface="Arial" pitchFamily="34" charset="0"/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endParaRPr lang="en-GB" sz="3000" dirty="0">
              <a:latin typeface="Gill Sans MT" panose="020B0502020104020203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014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CBCA1-6B89-4B4A-8338-84C9B1387658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19336" y="836713"/>
            <a:ext cx="11809312" cy="4329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457200" indent="-457200" eaLnBrk="0" hangingPunct="0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en-US" sz="2800" dirty="0">
              <a:solidFill>
                <a:srgbClr val="00213B"/>
              </a:solidFill>
              <a:latin typeface="Gill Sans MT" panose="020B0502020104020203" pitchFamily="34" charset="0"/>
            </a:endParaRPr>
          </a:p>
          <a:p>
            <a:pPr marL="457200" indent="-457200" eaLnBrk="0" hangingPunct="0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00213B"/>
                </a:solidFill>
                <a:latin typeface="Gill Sans MT" panose="020B0502020104020203" pitchFamily="34" charset="0"/>
              </a:rPr>
              <a:t>It has led to the first c</a:t>
            </a:r>
            <a:r>
              <a:rPr lang="en-US" sz="2800" b="1" dirty="0">
                <a:solidFill>
                  <a:srgbClr val="00213B"/>
                </a:solidFill>
                <a:latin typeface="Gill Sans MT" panose="020B0502020104020203" pitchFamily="34" charset="0"/>
              </a:rPr>
              <a:t>hecking &amp; update of </a:t>
            </a:r>
            <a:r>
              <a:rPr lang="en-US" sz="2800" b="1" dirty="0" err="1">
                <a:solidFill>
                  <a:srgbClr val="00213B"/>
                </a:solidFill>
                <a:latin typeface="Gill Sans MT" panose="020B0502020104020203" pitchFamily="34" charset="0"/>
              </a:rPr>
              <a:t>MHWS</a:t>
            </a:r>
            <a:r>
              <a:rPr lang="en-US" sz="2800" b="1" dirty="0">
                <a:solidFill>
                  <a:srgbClr val="00213B"/>
                </a:solidFill>
                <a:latin typeface="Gill Sans MT" panose="020B0502020104020203" pitchFamily="34" charset="0"/>
              </a:rPr>
              <a:t> since the 1970s</a:t>
            </a:r>
            <a:r>
              <a:rPr lang="en-US" sz="2800" dirty="0">
                <a:solidFill>
                  <a:srgbClr val="00213B"/>
                </a:solidFill>
                <a:latin typeface="Gill Sans MT" panose="020B0502020104020203" pitchFamily="34" charset="0"/>
              </a:rPr>
              <a:t>, and ensured that the OS can and will maintain this in the future. </a:t>
            </a:r>
            <a:r>
              <a:rPr lang="en-US" sz="2800" dirty="0" smtClean="0">
                <a:solidFill>
                  <a:srgbClr val="00213B"/>
                </a:solidFill>
                <a:latin typeface="Gill Sans MT" panose="020B0502020104020203" pitchFamily="34" charset="0"/>
              </a:rPr>
              <a:t> The </a:t>
            </a:r>
            <a:r>
              <a:rPr lang="en-US" sz="2800" dirty="0" err="1" smtClean="0">
                <a:solidFill>
                  <a:srgbClr val="00213B"/>
                </a:solidFill>
                <a:latin typeface="Gill Sans MT" panose="020B0502020104020203" pitchFamily="34" charset="0"/>
              </a:rPr>
              <a:t>NCCA</a:t>
            </a:r>
            <a:r>
              <a:rPr lang="en-US" sz="2800" dirty="0" smtClean="0">
                <a:solidFill>
                  <a:srgbClr val="00213B"/>
                </a:solidFill>
                <a:latin typeface="Gill Sans MT" panose="020B0502020104020203" pitchFamily="34" charset="0"/>
              </a:rPr>
              <a:t> </a:t>
            </a:r>
            <a:r>
              <a:rPr lang="en-US" sz="2800" dirty="0">
                <a:solidFill>
                  <a:srgbClr val="00213B"/>
                </a:solidFill>
                <a:latin typeface="Gill Sans MT" panose="020B0502020104020203" pitchFamily="34" charset="0"/>
              </a:rPr>
              <a:t>has led to the OS considering </a:t>
            </a:r>
            <a:r>
              <a:rPr lang="en-US" sz="2800" dirty="0" smtClean="0">
                <a:solidFill>
                  <a:srgbClr val="00213B"/>
                </a:solidFill>
                <a:latin typeface="Gill Sans MT" panose="020B0502020104020203" pitchFamily="34" charset="0"/>
              </a:rPr>
              <a:t>revisions to their coastal mapping methods </a:t>
            </a:r>
            <a:r>
              <a:rPr lang="en-US" sz="2800" dirty="0">
                <a:solidFill>
                  <a:srgbClr val="00213B"/>
                </a:solidFill>
                <a:latin typeface="Gill Sans MT" panose="020B0502020104020203" pitchFamily="34" charset="0"/>
              </a:rPr>
              <a:t>across the </a:t>
            </a:r>
            <a:r>
              <a:rPr lang="en-US" sz="2800" dirty="0" smtClean="0">
                <a:solidFill>
                  <a:srgbClr val="00213B"/>
                </a:solidFill>
                <a:latin typeface="Gill Sans MT" panose="020B0502020104020203" pitchFamily="34" charset="0"/>
              </a:rPr>
              <a:t>whole of the UK.</a:t>
            </a:r>
            <a:endParaRPr lang="en-US" sz="2800" b="1" dirty="0" smtClean="0">
              <a:solidFill>
                <a:srgbClr val="00213B"/>
              </a:solidFill>
              <a:latin typeface="Gill Sans MT" panose="020B0502020104020203" pitchFamily="34" charset="0"/>
            </a:endParaRPr>
          </a:p>
          <a:p>
            <a:pPr marL="457200" indent="-457200" eaLnBrk="0" hangingPunct="0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en-US" sz="2800" b="1" dirty="0" smtClean="0">
              <a:solidFill>
                <a:srgbClr val="00213B"/>
              </a:solidFill>
              <a:latin typeface="Gill Sans MT" panose="020B0502020104020203" pitchFamily="34" charset="0"/>
            </a:endParaRPr>
          </a:p>
          <a:p>
            <a:pPr marL="457200" indent="-457200" eaLnBrk="0" hangingPunct="0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en-US" sz="2800" dirty="0">
              <a:solidFill>
                <a:srgbClr val="00213B"/>
              </a:solidFill>
              <a:latin typeface="Gill Sans MT" panose="020B0502020104020203" pitchFamily="34" charset="0"/>
            </a:endParaRPr>
          </a:p>
          <a:p>
            <a:pPr marL="457200" indent="-457200" eaLnBrk="0" hangingPunct="0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en-US" sz="2800" dirty="0">
              <a:solidFill>
                <a:srgbClr val="00213B"/>
              </a:solidFill>
              <a:latin typeface="Gill Sans MT" panose="020B0502020104020203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0" y="0"/>
            <a:ext cx="12192000" cy="620688"/>
          </a:xfrm>
          <a:prstGeom prst="rect">
            <a:avLst/>
          </a:prstGeom>
          <a:solidFill>
            <a:srgbClr val="0021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en-GB" sz="3200" b="1" dirty="0">
                <a:solidFill>
                  <a:schemeClr val="bg1"/>
                </a:solidFill>
                <a:latin typeface="Gill Sans MT" panose="020B0502020104020203" pitchFamily="34" charset="0"/>
                <a:cs typeface="Arial" pitchFamily="34" charset="0"/>
              </a:rPr>
              <a:t>Conclusions</a:t>
            </a:r>
            <a:endParaRPr lang="en-GB" sz="3200" b="1" dirty="0">
              <a:solidFill>
                <a:schemeClr val="bg1"/>
              </a:solidFill>
              <a:latin typeface="Gill Sans MT" panose="020B0502020104020203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161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C:\Users\James\Pictures\Phone\2012-11-30 12.53.1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 bwMode="auto">
          <a:xfrm>
            <a:off x="2315997" y="4077072"/>
            <a:ext cx="7452412" cy="2592288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GB" sz="4400" dirty="0">
                <a:ln>
                  <a:solidFill>
                    <a:schemeClr val="tx1"/>
                  </a:solidFill>
                </a:ln>
                <a:solidFill>
                  <a:srgbClr val="00213B"/>
                </a:solidFill>
                <a:latin typeface="Gill Sans MT" panose="020B0502020104020203" pitchFamily="34" charset="0"/>
              </a:rPr>
              <a:t>www.dynamiccoast.com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GB" dirty="0">
                <a:ln>
                  <a:solidFill>
                    <a:schemeClr val="tx1"/>
                  </a:solidFill>
                </a:ln>
                <a:solidFill>
                  <a:srgbClr val="00213B"/>
                </a:solidFill>
                <a:latin typeface="Gill Sans MT" panose="020B0502020104020203" pitchFamily="34" charset="0"/>
              </a:rPr>
              <a:t>james.fitton@glasgow.ac.uk</a:t>
            </a:r>
            <a:endParaRPr lang="en-GB" dirty="0">
              <a:ln>
                <a:solidFill>
                  <a:schemeClr val="tx1"/>
                </a:solidFill>
              </a:ln>
              <a:solidFill>
                <a:srgbClr val="00213B"/>
              </a:solidFill>
              <a:latin typeface="Gill Sans MT" panose="020B0502020104020203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dirty="0">
                <a:ln>
                  <a:solidFill>
                    <a:schemeClr val="tx1"/>
                  </a:solidFill>
                </a:ln>
                <a:solidFill>
                  <a:srgbClr val="00213B"/>
                </a:solidFill>
                <a:latin typeface="Gill Sans MT" panose="020B0502020104020203" pitchFamily="34" charset="0"/>
              </a:rPr>
              <a:t>@</a:t>
            </a:r>
            <a:r>
              <a:rPr lang="en-GB" dirty="0" err="1">
                <a:ln>
                  <a:solidFill>
                    <a:schemeClr val="tx1"/>
                  </a:solidFill>
                </a:ln>
                <a:solidFill>
                  <a:srgbClr val="00213B"/>
                </a:solidFill>
                <a:latin typeface="Gill Sans MT" panose="020B0502020104020203" pitchFamily="34" charset="0"/>
              </a:rPr>
              <a:t>J_M_Fitton</a:t>
            </a:r>
            <a:endParaRPr lang="en-GB" dirty="0">
              <a:ln>
                <a:solidFill>
                  <a:schemeClr val="tx1"/>
                </a:solidFill>
              </a:ln>
              <a:solidFill>
                <a:srgbClr val="00213B"/>
              </a:solidFill>
              <a:latin typeface="Gill Sans MT" panose="020B0502020104020203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GB" dirty="0">
              <a:ln>
                <a:solidFill>
                  <a:schemeClr val="tx1"/>
                </a:solidFill>
              </a:ln>
              <a:solidFill>
                <a:srgbClr val="00213B"/>
              </a:solidFill>
              <a:latin typeface="Gill Sans MT" panose="020B0502020104020203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CBCA1-6B89-4B4A-8338-84C9B1387658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  <p:pic>
        <p:nvPicPr>
          <p:cNvPr id="4100" name="Picture 4" descr="http://www.campusclothing.com/Uploads/University/Images/146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336"/>
          <a:stretch/>
        </p:blipFill>
        <p:spPr bwMode="auto">
          <a:xfrm>
            <a:off x="5649095" y="781374"/>
            <a:ext cx="2186959" cy="774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  <a:extLst/>
        </p:spPr>
      </p:pic>
      <p:pic>
        <p:nvPicPr>
          <p:cNvPr id="19" name="Picture 1" descr="D:\My Pictures\logos\CREW logo current Jan 201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83382" y="785967"/>
            <a:ext cx="2314049" cy="774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D:\My Pictures\logos\SG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5521" y="524700"/>
            <a:ext cx="1424627" cy="135880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://raptorpersecutionscotland.files.wordpress.com/2011/07/snh-logo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93605" y="782718"/>
            <a:ext cx="2038871" cy="77407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220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6198" y="3580068"/>
            <a:ext cx="4586724" cy="306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6828" y="3578056"/>
            <a:ext cx="4592871" cy="306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6198" y="3558710"/>
            <a:ext cx="4586724" cy="306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6198" y="3580068"/>
            <a:ext cx="4603500" cy="3060000"/>
          </a:xfrm>
          <a:prstGeom prst="rect">
            <a:avLst/>
          </a:prstGeom>
        </p:spPr>
      </p:pic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20688"/>
          </a:xfrm>
          <a:solidFill>
            <a:srgbClr val="00213B"/>
          </a:solidFill>
        </p:spPr>
        <p:txBody>
          <a:bodyPr anchor="t"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GB" sz="3200" b="1" dirty="0">
                <a:solidFill>
                  <a:schemeClr val="bg1"/>
                </a:solidFill>
                <a:latin typeface="Gill Sans MT" panose="020B0502020104020203" pitchFamily="34" charset="0"/>
                <a:cs typeface="Arial" pitchFamily="34" charset="0"/>
              </a:rPr>
              <a:t>Scottish coastal assets</a:t>
            </a:r>
            <a:endParaRPr lang="en-GB" sz="3200" b="1" dirty="0">
              <a:solidFill>
                <a:schemeClr val="bg1"/>
              </a:solidFill>
              <a:latin typeface="Gill Sans MT" panose="020B0502020104020203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336" y="706513"/>
            <a:ext cx="11953328" cy="5832648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GB" sz="3000" b="1" dirty="0">
                <a:solidFill>
                  <a:srgbClr val="00213B"/>
                </a:solidFill>
                <a:latin typeface="Gill Sans MT" panose="020B0502020104020203" pitchFamily="34" charset="0"/>
                <a:cs typeface="Arial" pitchFamily="34" charset="0"/>
              </a:rPr>
              <a:t>Population</a:t>
            </a:r>
            <a:r>
              <a:rPr lang="en-GB" sz="3000" b="1" dirty="0">
                <a:latin typeface="Gill Sans MT" panose="020B0502020104020203" pitchFamily="34" charset="0"/>
                <a:cs typeface="Arial" pitchFamily="34" charset="0"/>
              </a:rPr>
              <a:t> </a:t>
            </a:r>
          </a:p>
          <a:p>
            <a:pPr marL="623888"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3000" dirty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  <a:cs typeface="Arial" pitchFamily="34" charset="0"/>
              </a:rPr>
              <a:t>20% of the Scottish population live </a:t>
            </a:r>
            <a:r>
              <a:rPr lang="en-GB" sz="3000" dirty="0" smtClean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  <a:cs typeface="Arial" pitchFamily="34" charset="0"/>
              </a:rPr>
              <a:t>within 1km </a:t>
            </a:r>
            <a:r>
              <a:rPr lang="en-GB" sz="3000" dirty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  <a:cs typeface="Arial" pitchFamily="34" charset="0"/>
              </a:rPr>
              <a:t>of the coast 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  <a:cs typeface="Arial" pitchFamily="34" charset="0"/>
              </a:rPr>
              <a:t>(1 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  <a:cs typeface="Arial" pitchFamily="34" charset="0"/>
              </a:rPr>
              <a:t>million)</a:t>
            </a:r>
            <a:endParaRPr lang="en-GB" dirty="0" smtClean="0">
              <a:solidFill>
                <a:schemeClr val="bg1">
                  <a:lumMod val="50000"/>
                </a:schemeClr>
              </a:solidFill>
              <a:latin typeface="Gill Sans MT" panose="020B0502020104020203" pitchFamily="34" charset="0"/>
              <a:cs typeface="Arial" pitchFamily="34" charset="0"/>
            </a:endParaRPr>
          </a:p>
          <a:p>
            <a:pPr marL="623888"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3000" dirty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  <a:cs typeface="Arial" pitchFamily="34" charset="0"/>
              </a:rPr>
              <a:t>~12 % of European coast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  <a:cs typeface="Arial" pitchFamily="34" charset="0"/>
              </a:rPr>
              <a:t> (</a:t>
            </a:r>
            <a:r>
              <a:rPr lang="en-GB" sz="2000" dirty="0" err="1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  <a:cs typeface="Arial" pitchFamily="34" charset="0"/>
              </a:rPr>
              <a:t>Pranzini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  <a:cs typeface="Arial" pitchFamily="34" charset="0"/>
              </a:rPr>
              <a:t> 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  <a:cs typeface="Arial" pitchFamily="34" charset="0"/>
              </a:rPr>
              <a:t>and Williams 2013)</a:t>
            </a:r>
          </a:p>
          <a:p>
            <a:pPr marL="623888"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3000" dirty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  <a:cs typeface="Arial" pitchFamily="34" charset="0"/>
              </a:rPr>
              <a:t>Highly variable: resilience &amp; assets </a:t>
            </a:r>
            <a:endParaRPr lang="en-GB" sz="3000" dirty="0">
              <a:solidFill>
                <a:schemeClr val="accent1">
                  <a:lumMod val="75000"/>
                </a:schemeClr>
              </a:solidFill>
              <a:latin typeface="Gill Sans MT" panose="020B0502020104020203" pitchFamily="34" charset="0"/>
              <a:cs typeface="Arial" pitchFamily="34" charset="0"/>
            </a:endParaRPr>
          </a:p>
          <a:p>
            <a:pPr marL="623888"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3000" dirty="0">
              <a:solidFill>
                <a:schemeClr val="accent1">
                  <a:lumMod val="75000"/>
                </a:schemeClr>
              </a:solidFill>
              <a:latin typeface="Gill Sans MT" panose="020B0502020104020203" pitchFamily="34" charset="0"/>
              <a:cs typeface="Arial" pitchFamily="34" charset="0"/>
            </a:endParaRP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GB" sz="3000" dirty="0">
              <a:latin typeface="Gill Sans MT" panose="020B0502020104020203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07784" y="6356351"/>
            <a:ext cx="2844800" cy="365125"/>
          </a:xfrm>
        </p:spPr>
        <p:txBody>
          <a:bodyPr/>
          <a:lstStyle/>
          <a:p>
            <a:pPr>
              <a:defRPr/>
            </a:pPr>
            <a:fld id="{8DECBCA1-6B89-4B4A-8338-84C9B1387658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  <p:pic>
        <p:nvPicPr>
          <p:cNvPr id="10" name="Picture 2" descr="S:\_Coastal&amp;Marine\_Coastal_Data\Com_Res\NCCA - National Coastal Change Assessment\Complete landscape - 01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5520" y="3558711"/>
            <a:ext cx="2917036" cy="31254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425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20688"/>
          </a:xfrm>
          <a:solidFill>
            <a:srgbClr val="00213B"/>
          </a:solidFill>
        </p:spPr>
        <p:txBody>
          <a:bodyPr anchor="t"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GB" sz="3200" b="1" dirty="0">
                <a:solidFill>
                  <a:schemeClr val="bg1"/>
                </a:solidFill>
                <a:latin typeface="Gill Sans MT" panose="020B0502020104020203" pitchFamily="34" charset="0"/>
                <a:cs typeface="Arial" pitchFamily="34" charset="0"/>
              </a:rPr>
              <a:t>Paradox of Coastal Erosion in Scotland</a:t>
            </a:r>
            <a:endParaRPr lang="en-GB" sz="3200" b="1" dirty="0">
              <a:solidFill>
                <a:schemeClr val="bg1"/>
              </a:solidFill>
              <a:latin typeface="Gill Sans MT" panose="020B0502020104020203" pitchFamily="34" charset="0"/>
              <a:cs typeface="Arial" pitchFamily="34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119336" y="815243"/>
            <a:ext cx="12072664" cy="5830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342900" indent="-342900" eaLnBrk="0" hangingPunct="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00213B"/>
                </a:solidFill>
                <a:latin typeface="Gill Sans MT" panose="020B0502020104020203" pitchFamily="34" charset="0"/>
              </a:rPr>
              <a:t>Many organizations have an obligation to incorporate coastal erosion within </a:t>
            </a:r>
            <a:r>
              <a:rPr lang="en-US" sz="2800" dirty="0">
                <a:solidFill>
                  <a:srgbClr val="00213B"/>
                </a:solidFill>
                <a:latin typeface="Gill Sans MT" panose="020B0502020104020203" pitchFamily="34" charset="0"/>
              </a:rPr>
              <a:t>their </a:t>
            </a:r>
            <a:r>
              <a:rPr lang="en-US" sz="2800" dirty="0">
                <a:solidFill>
                  <a:srgbClr val="00213B"/>
                </a:solidFill>
                <a:latin typeface="Gill Sans MT" panose="020B0502020104020203" pitchFamily="34" charset="0"/>
              </a:rPr>
              <a:t>statutory advice. </a:t>
            </a:r>
            <a:r>
              <a:rPr lang="en-US" sz="2800" dirty="0" smtClean="0">
                <a:solidFill>
                  <a:srgbClr val="00213B"/>
                </a:solidFill>
                <a:latin typeface="Gill Sans MT" panose="020B0502020104020203" pitchFamily="34" charset="0"/>
              </a:rPr>
              <a:t> Yet </a:t>
            </a:r>
            <a:r>
              <a:rPr lang="en-US" sz="2800" b="1" dirty="0">
                <a:solidFill>
                  <a:srgbClr val="00213B"/>
                </a:solidFill>
                <a:latin typeface="Gill Sans MT" panose="020B0502020104020203" pitchFamily="34" charset="0"/>
              </a:rPr>
              <a:t>there is no centralized national dataset on coastal erosion</a:t>
            </a:r>
            <a:r>
              <a:rPr lang="en-US" sz="2800" dirty="0">
                <a:solidFill>
                  <a:srgbClr val="00213B"/>
                </a:solidFill>
                <a:latin typeface="Gill Sans MT" panose="020B0502020104020203" pitchFamily="34" charset="0"/>
              </a:rPr>
              <a:t> – no single organization has responsibility</a:t>
            </a:r>
            <a:r>
              <a:rPr lang="en-US" sz="2800" dirty="0" smtClean="0">
                <a:solidFill>
                  <a:srgbClr val="00213B"/>
                </a:solidFill>
                <a:latin typeface="Gill Sans MT" panose="020B0502020104020203" pitchFamily="34" charset="0"/>
              </a:rPr>
              <a:t>.</a:t>
            </a:r>
          </a:p>
          <a:p>
            <a:pPr marL="342900" indent="-342900" eaLnBrk="0" hangingPunct="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1600" dirty="0" smtClean="0">
              <a:solidFill>
                <a:srgbClr val="00213B"/>
              </a:solidFill>
              <a:latin typeface="Gill Sans MT" panose="020B0502020104020203" pitchFamily="34" charset="0"/>
            </a:endParaRPr>
          </a:p>
          <a:p>
            <a:pPr marL="342900" indent="-342900" eaLnBrk="0" hangingPunct="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solidFill>
                  <a:srgbClr val="00213B"/>
                </a:solidFill>
                <a:latin typeface="Gill Sans MT" panose="020B0502020104020203" pitchFamily="34" charset="0"/>
              </a:rPr>
              <a:t>Part </a:t>
            </a:r>
            <a:r>
              <a:rPr lang="en-US" sz="2800" dirty="0">
                <a:solidFill>
                  <a:srgbClr val="00213B"/>
                </a:solidFill>
                <a:latin typeface="Gill Sans MT" panose="020B0502020104020203" pitchFamily="34" charset="0"/>
              </a:rPr>
              <a:t>of this is due to the devolved nature of erosion, where it is the responsibility of the landowner. </a:t>
            </a:r>
            <a:r>
              <a:rPr lang="en-US" sz="2800" b="1" dirty="0">
                <a:solidFill>
                  <a:srgbClr val="00213B"/>
                </a:solidFill>
                <a:latin typeface="Gill Sans MT" panose="020B0502020104020203" pitchFamily="34" charset="0"/>
              </a:rPr>
              <a:t>The LA only gets involved when it leads to flooding. </a:t>
            </a:r>
            <a:r>
              <a:rPr lang="en-US" sz="2800" b="1" dirty="0" smtClean="0">
                <a:solidFill>
                  <a:srgbClr val="00213B"/>
                </a:solidFill>
                <a:latin typeface="Gill Sans MT" panose="020B0502020104020203" pitchFamily="34" charset="0"/>
              </a:rPr>
              <a:t> </a:t>
            </a:r>
            <a:r>
              <a:rPr lang="en-US" sz="2800" dirty="0" smtClean="0">
                <a:solidFill>
                  <a:srgbClr val="00213B"/>
                </a:solidFill>
                <a:latin typeface="Gill Sans MT" panose="020B0502020104020203" pitchFamily="34" charset="0"/>
              </a:rPr>
              <a:t>This </a:t>
            </a:r>
            <a:r>
              <a:rPr lang="en-US" sz="2800" dirty="0">
                <a:solidFill>
                  <a:srgbClr val="00213B"/>
                </a:solidFill>
                <a:latin typeface="Gill Sans MT" panose="020B0502020104020203" pitchFamily="34" charset="0"/>
              </a:rPr>
              <a:t>means the LA may be aware of issues,  but there is no national oversight</a:t>
            </a:r>
            <a:r>
              <a:rPr lang="en-US" sz="2800" dirty="0" smtClean="0">
                <a:solidFill>
                  <a:srgbClr val="00213B"/>
                </a:solidFill>
                <a:latin typeface="Gill Sans MT" panose="020B0502020104020203" pitchFamily="34" charset="0"/>
              </a:rPr>
              <a:t>.</a:t>
            </a:r>
          </a:p>
          <a:p>
            <a:pPr marL="342900" indent="-342900" eaLnBrk="0" hangingPunct="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1600" dirty="0" smtClean="0">
              <a:solidFill>
                <a:srgbClr val="00213B"/>
              </a:solidFill>
              <a:latin typeface="Gill Sans MT" panose="020B0502020104020203" pitchFamily="34" charset="0"/>
            </a:endParaRPr>
          </a:p>
          <a:p>
            <a:pPr marL="342900" indent="-342900" eaLnBrk="0" hangingPunct="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solidFill>
                  <a:srgbClr val="00213B"/>
                </a:solidFill>
                <a:latin typeface="Gill Sans MT" panose="020B0502020104020203" pitchFamily="34" charset="0"/>
              </a:rPr>
              <a:t>Any </a:t>
            </a:r>
            <a:r>
              <a:rPr lang="en-US" sz="2800" dirty="0">
                <a:solidFill>
                  <a:srgbClr val="00213B"/>
                </a:solidFill>
                <a:latin typeface="Gill Sans MT" panose="020B0502020104020203" pitchFamily="34" charset="0"/>
              </a:rPr>
              <a:t>organization will struggle to objectively appraise the risk coastal erosion poses </a:t>
            </a:r>
            <a:r>
              <a:rPr lang="en-US" sz="2800" b="1" dirty="0">
                <a:solidFill>
                  <a:srgbClr val="00213B"/>
                </a:solidFill>
                <a:latin typeface="Gill Sans MT" panose="020B0502020104020203" pitchFamily="34" charset="0"/>
              </a:rPr>
              <a:t>to </a:t>
            </a:r>
            <a:r>
              <a:rPr lang="en-US" sz="2800" b="1" dirty="0" smtClean="0">
                <a:solidFill>
                  <a:srgbClr val="00213B"/>
                </a:solidFill>
                <a:latin typeface="Gill Sans MT" panose="020B0502020104020203" pitchFamily="34" charset="0"/>
              </a:rPr>
              <a:t>it’s own </a:t>
            </a:r>
            <a:r>
              <a:rPr lang="en-US" sz="2800" b="1" dirty="0">
                <a:solidFill>
                  <a:srgbClr val="00213B"/>
                </a:solidFill>
                <a:latin typeface="Gill Sans MT" panose="020B0502020104020203" pitchFamily="34" charset="0"/>
              </a:rPr>
              <a:t>interests, let alone collaborate with others</a:t>
            </a:r>
            <a:r>
              <a:rPr lang="en-US" sz="2800" dirty="0">
                <a:solidFill>
                  <a:srgbClr val="00213B"/>
                </a:solidFill>
                <a:latin typeface="Gill Sans MT" panose="020B0502020104020203" pitchFamily="34" charset="0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3750127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CBCA1-6B89-4B4A-8338-84C9B1387658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  <p:pic>
        <p:nvPicPr>
          <p:cNvPr id="5" name="Picture 4" descr="D:\GIS_DATA\_NCCA\_Output\SMP_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5153" y="726604"/>
            <a:ext cx="4031693" cy="6026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20688"/>
          </a:xfrm>
          <a:solidFill>
            <a:srgbClr val="00213B"/>
          </a:solidFill>
        </p:spPr>
        <p:txBody>
          <a:bodyPr anchor="t"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GB" sz="3200" b="1" dirty="0">
                <a:solidFill>
                  <a:schemeClr val="bg1"/>
                </a:solidFill>
                <a:latin typeface="Gill Sans MT" panose="020B0502020104020203" pitchFamily="34" charset="0"/>
                <a:cs typeface="Arial" pitchFamily="34" charset="0"/>
              </a:rPr>
              <a:t>Current Data on Erosion</a:t>
            </a:r>
            <a:endParaRPr lang="en-GB" sz="3200" b="1" dirty="0">
              <a:solidFill>
                <a:schemeClr val="bg1"/>
              </a:solidFill>
              <a:latin typeface="Gill Sans MT" panose="020B0502020104020203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68008" y="980728"/>
            <a:ext cx="5688632" cy="417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400" dirty="0">
                <a:solidFill>
                  <a:srgbClr val="00213B"/>
                </a:solidFill>
                <a:latin typeface="Gill Sans MT" panose="020B0502020104020203" pitchFamily="34" charset="0"/>
              </a:rPr>
              <a:t>UK </a:t>
            </a:r>
            <a:r>
              <a:rPr lang="en-US" sz="2400" dirty="0">
                <a:solidFill>
                  <a:srgbClr val="00213B"/>
                </a:solidFill>
                <a:latin typeface="Gill Sans MT" panose="020B0502020104020203" pitchFamily="34" charset="0"/>
              </a:rPr>
              <a:t>CCRA </a:t>
            </a:r>
            <a:r>
              <a:rPr lang="en-US" sz="2400" dirty="0">
                <a:solidFill>
                  <a:srgbClr val="00213B"/>
                </a:solidFill>
                <a:latin typeface="Gill Sans MT" panose="020B0502020104020203" pitchFamily="34" charset="0"/>
              </a:rPr>
              <a:t>(2012) noted this as an evidence gap in Scotland:</a:t>
            </a:r>
          </a:p>
          <a:p>
            <a:pPr eaLnBrk="0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GB" sz="2400" b="1" i="1" dirty="0">
                <a:solidFill>
                  <a:srgbClr val="00213B"/>
                </a:solidFill>
                <a:latin typeface="Gill Sans MT" panose="020B0502020104020203" pitchFamily="34" charset="0"/>
              </a:rPr>
              <a:t>‘Maps of past erosion, current state and future erosion conditions are required</a:t>
            </a:r>
            <a:r>
              <a:rPr lang="en-GB" sz="2400" i="1" dirty="0">
                <a:solidFill>
                  <a:srgbClr val="00213B"/>
                </a:solidFill>
                <a:latin typeface="Gill Sans MT" panose="020B0502020104020203" pitchFamily="34" charset="0"/>
              </a:rPr>
              <a:t>.’</a:t>
            </a:r>
          </a:p>
          <a:p>
            <a:pPr eaLnBrk="0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</a:rPr>
              <a:t>Defra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</a:rPr>
              <a:t>(2012) UKCCRA for Scotland - Final Report. p191</a:t>
            </a:r>
            <a:endParaRPr lang="en-GB" dirty="0">
              <a:solidFill>
                <a:schemeClr val="bg1">
                  <a:lumMod val="50000"/>
                </a:schemeClr>
              </a:solidFill>
              <a:latin typeface="Gill Sans MT" panose="020B0502020104020203" pitchFamily="34" charset="0"/>
            </a:endParaRPr>
          </a:p>
          <a:p>
            <a:pPr eaLnBrk="0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en-US" dirty="0" smtClean="0"/>
          </a:p>
          <a:p>
            <a:pPr eaLnBrk="0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550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4934028" y="174696"/>
            <a:ext cx="573397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GB" sz="2800" b="1" dirty="0">
                <a:solidFill>
                  <a:schemeClr val="bg1"/>
                </a:solidFill>
              </a:rPr>
              <a:t>Why is erosion important?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23338" y="872611"/>
            <a:ext cx="11605310" cy="5292693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66688" lvl="1" algn="l" eaLnBrk="1" fontAlgn="auto" hangingPunct="1">
              <a:spcAft>
                <a:spcPts val="0"/>
              </a:spcAft>
              <a:defRPr/>
            </a:pPr>
            <a:r>
              <a:rPr lang="en-GB" dirty="0" smtClean="0">
                <a:latin typeface="Gill Sans MT" panose="020B0502020104020203" pitchFamily="34" charset="0"/>
              </a:rPr>
              <a:t>Sea </a:t>
            </a:r>
            <a:r>
              <a:rPr lang="en-GB" dirty="0">
                <a:latin typeface="Gill Sans MT" panose="020B0502020104020203" pitchFamily="34" charset="0"/>
              </a:rPr>
              <a:t>levels are rising across Scotland and this is already leading to increased flood occurrences. </a:t>
            </a:r>
            <a:r>
              <a:rPr lang="en-GB" dirty="0" smtClean="0">
                <a:latin typeface="Gill Sans MT" panose="020B0502020104020203" pitchFamily="34" charset="0"/>
              </a:rPr>
              <a:t>e.g</a:t>
            </a:r>
            <a:r>
              <a:rPr lang="en-GB" dirty="0">
                <a:latin typeface="Gill Sans MT" panose="020B0502020104020203" pitchFamily="34" charset="0"/>
              </a:rPr>
              <a:t>. Aberdeen</a:t>
            </a:r>
            <a:r>
              <a:rPr lang="en-GB" dirty="0" smtClean="0">
                <a:latin typeface="Gill Sans MT" panose="020B0502020104020203" pitchFamily="34" charset="0"/>
              </a:rPr>
              <a:t>,  </a:t>
            </a:r>
            <a:r>
              <a:rPr lang="en-GB" dirty="0">
                <a:latin typeface="Gill Sans MT" panose="020B0502020104020203" pitchFamily="34" charset="0"/>
              </a:rPr>
              <a:t>Millport and </a:t>
            </a:r>
            <a:r>
              <a:rPr lang="en-GB" dirty="0" smtClean="0">
                <a:latin typeface="Gill Sans MT" panose="020B0502020104020203" pitchFamily="34" charset="0"/>
              </a:rPr>
              <a:t>Stornoway.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</a:rPr>
              <a:t>Ball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</a:rPr>
              <a:t>T,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</a:rPr>
              <a:t>Werrity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</a:rPr>
              <a:t>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</a:rPr>
              <a:t>A, Duck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</a:rPr>
              <a:t>RW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</a:rPr>
              <a:t>, Edwards A, Booth L &amp; Black AR. (2008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</a:rPr>
              <a:t>)</a:t>
            </a:r>
            <a:endParaRPr lang="en-GB" dirty="0">
              <a:latin typeface="Gill Sans MT" panose="020B0502020104020203" pitchFamily="34" charset="0"/>
            </a:endParaRPr>
          </a:p>
          <a:p>
            <a:pPr marL="166688" lvl="1" algn="l" eaLnBrk="1" fontAlgn="auto" hangingPunct="1">
              <a:spcAft>
                <a:spcPts val="0"/>
              </a:spcAft>
              <a:defRPr/>
            </a:pPr>
            <a:endParaRPr lang="en-GB" dirty="0">
              <a:latin typeface="Gill Sans MT" panose="020B0502020104020203" pitchFamily="34" charset="0"/>
            </a:endParaRPr>
          </a:p>
          <a:p>
            <a:pPr marL="166688" lvl="1" algn="l" eaLnBrk="1" fontAlgn="auto" hangingPunct="1">
              <a:spcAft>
                <a:spcPts val="0"/>
              </a:spcAft>
              <a:defRPr/>
            </a:pPr>
            <a:r>
              <a:rPr lang="en-GB" dirty="0" smtClean="0">
                <a:latin typeface="Gill Sans MT" panose="020B0502020104020203" pitchFamily="34" charset="0"/>
              </a:rPr>
              <a:t>Coastal </a:t>
            </a:r>
            <a:r>
              <a:rPr lang="en-GB" dirty="0">
                <a:latin typeface="Gill Sans MT" panose="020B0502020104020203" pitchFamily="34" charset="0"/>
              </a:rPr>
              <a:t>flood </a:t>
            </a:r>
            <a:r>
              <a:rPr lang="en-GB" dirty="0" smtClean="0">
                <a:latin typeface="Gill Sans MT" panose="020B0502020104020203" pitchFamily="34" charset="0"/>
              </a:rPr>
              <a:t>risk in Scotland </a:t>
            </a:r>
            <a:r>
              <a:rPr lang="en-GB" dirty="0">
                <a:latin typeface="Gill Sans MT" panose="020B0502020104020203" pitchFamily="34" charset="0"/>
              </a:rPr>
              <a:t>is expected to grow most rapidly in the coming decades. </a:t>
            </a:r>
            <a:r>
              <a:rPr lang="en-US" dirty="0">
                <a:latin typeface="Gill Sans MT" panose="020B0502020104020203" pitchFamily="34" charset="0"/>
              </a:rPr>
              <a:t>Estimated </a:t>
            </a:r>
            <a:r>
              <a:rPr lang="en-US" dirty="0">
                <a:latin typeface="Gill Sans MT" panose="020B0502020104020203" pitchFamily="34" charset="0"/>
              </a:rPr>
              <a:t>increase in total properties at risk for a 10% AP </a:t>
            </a:r>
            <a:r>
              <a:rPr lang="en-US" dirty="0">
                <a:latin typeface="Gill Sans MT" panose="020B0502020104020203" pitchFamily="34" charset="0"/>
              </a:rPr>
              <a:t>flood:</a:t>
            </a:r>
          </a:p>
          <a:p>
            <a:pPr marL="166688" lvl="1" algn="l" eaLnBrk="1" fontAlgn="auto" hangingPunct="1">
              <a:spcAft>
                <a:spcPts val="0"/>
              </a:spcAft>
              <a:defRPr/>
            </a:pPr>
            <a:endParaRPr lang="en-US" dirty="0">
              <a:latin typeface="Gill Sans MT" panose="020B0502020104020203" pitchFamily="34" charset="0"/>
            </a:endParaRPr>
          </a:p>
          <a:p>
            <a:pPr marL="166688" lvl="1" algn="l" eaLnBrk="1" fontAlgn="auto" hangingPunct="1">
              <a:spcAft>
                <a:spcPts val="0"/>
              </a:spcAft>
              <a:defRPr/>
            </a:pPr>
            <a:endParaRPr lang="en-US" dirty="0">
              <a:latin typeface="Gill Sans MT" panose="020B0502020104020203" pitchFamily="34" charset="0"/>
            </a:endParaRPr>
          </a:p>
          <a:p>
            <a:pPr marL="166688" lvl="1" algn="l" eaLnBrk="1" fontAlgn="auto" hangingPunct="1">
              <a:spcAft>
                <a:spcPts val="0"/>
              </a:spcAft>
              <a:defRPr/>
            </a:pPr>
            <a:endParaRPr lang="en-US" dirty="0">
              <a:latin typeface="Gill Sans MT" panose="020B0502020104020203" pitchFamily="34" charset="0"/>
            </a:endParaRPr>
          </a:p>
          <a:p>
            <a:pPr marL="166688" lvl="1" algn="l" eaLnBrk="1" fontAlgn="auto" hangingPunct="1">
              <a:spcAft>
                <a:spcPts val="0"/>
              </a:spcAft>
              <a:defRPr/>
            </a:pPr>
            <a:endParaRPr lang="en-US" dirty="0" smtClean="0">
              <a:latin typeface="Gill Sans MT" panose="020B0502020104020203" pitchFamily="34" charset="0"/>
            </a:endParaRPr>
          </a:p>
          <a:p>
            <a:pPr marL="166688" lvl="1" algn="l"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Gill Sans MT" panose="020B0502020104020203" pitchFamily="34" charset="0"/>
              </a:rPr>
              <a:t>And </a:t>
            </a:r>
            <a:r>
              <a:rPr lang="en-US" dirty="0">
                <a:latin typeface="Gill Sans MT" panose="020B0502020104020203" pitchFamily="34" charset="0"/>
              </a:rPr>
              <a:t>this </a:t>
            </a:r>
            <a:r>
              <a:rPr lang="en-US" u="sng" dirty="0">
                <a:latin typeface="Gill Sans MT" panose="020B0502020104020203" pitchFamily="34" charset="0"/>
              </a:rPr>
              <a:t>excludes</a:t>
            </a:r>
            <a:r>
              <a:rPr lang="en-US" dirty="0">
                <a:latin typeface="Gill Sans MT" panose="020B0502020104020203" pitchFamily="34" charset="0"/>
              </a:rPr>
              <a:t> erosion exacerbated flooding</a:t>
            </a:r>
            <a:r>
              <a:rPr lang="en-US" dirty="0" smtClean="0">
                <a:latin typeface="Gill Sans MT" panose="020B0502020104020203" pitchFamily="34" charset="0"/>
              </a:rPr>
              <a:t>.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SG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&amp;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JBA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(2014)</a:t>
            </a:r>
            <a:r>
              <a:rPr lang="en-US" sz="2000" dirty="0" smtClean="0">
                <a:latin typeface="Gill Sans MT" panose="020B0502020104020203" pitchFamily="34" charset="0"/>
              </a:rPr>
              <a:t> </a:t>
            </a:r>
            <a:endParaRPr lang="en-GB" sz="2000" dirty="0">
              <a:latin typeface="Gill Sans MT" panose="020B0502020104020203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88683" y="3645024"/>
            <a:ext cx="9474619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 bwMode="auto">
          <a:xfrm>
            <a:off x="0" y="1"/>
            <a:ext cx="12192000" cy="620688"/>
          </a:xfrm>
          <a:prstGeom prst="rect">
            <a:avLst/>
          </a:prstGeom>
          <a:solidFill>
            <a:srgbClr val="0021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en-GB" sz="3200" b="1" dirty="0" smtClean="0">
                <a:solidFill>
                  <a:schemeClr val="bg1"/>
                </a:solidFill>
                <a:latin typeface="Gill Sans MT" panose="020B0502020104020203" pitchFamily="34" charset="0"/>
                <a:cs typeface="Arial" pitchFamily="34" charset="0"/>
              </a:rPr>
              <a:t>What’s coastal erosion got to do with flooding?</a:t>
            </a:r>
            <a:endParaRPr lang="en-GB" sz="3200" b="1" dirty="0">
              <a:solidFill>
                <a:schemeClr val="bg1"/>
              </a:solidFill>
              <a:latin typeface="Gill Sans MT" panose="020B0502020104020203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151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9336" y="692696"/>
            <a:ext cx="11953328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en-GB" sz="3000" b="1" dirty="0">
                <a:solidFill>
                  <a:srgbClr val="00213B"/>
                </a:solidFill>
                <a:latin typeface="Gill Sans MT" panose="020B0502020104020203" pitchFamily="34" charset="0"/>
              </a:rPr>
              <a:t>A </a:t>
            </a:r>
            <a:r>
              <a:rPr lang="en-GB" sz="3000" b="1" dirty="0">
                <a:solidFill>
                  <a:srgbClr val="00213B"/>
                </a:solidFill>
                <a:latin typeface="Gill Sans MT" panose="020B0502020104020203" pitchFamily="34" charset="0"/>
              </a:rPr>
              <a:t>major policy-driven </a:t>
            </a:r>
            <a:r>
              <a:rPr lang="en-GB" sz="3000" b="1" dirty="0">
                <a:solidFill>
                  <a:srgbClr val="00213B"/>
                </a:solidFill>
                <a:latin typeface="Gill Sans MT" panose="020B0502020104020203" pitchFamily="34" charset="0"/>
              </a:rPr>
              <a:t>pan-government </a:t>
            </a:r>
            <a:r>
              <a:rPr lang="en-GB" sz="3000" b="1" dirty="0">
                <a:solidFill>
                  <a:srgbClr val="00213B"/>
                </a:solidFill>
                <a:latin typeface="Gill Sans MT" panose="020B0502020104020203" pitchFamily="34" charset="0"/>
              </a:rPr>
              <a:t>research </a:t>
            </a:r>
            <a:r>
              <a:rPr lang="en-GB" sz="3000" b="1" dirty="0">
                <a:solidFill>
                  <a:srgbClr val="00213B"/>
                </a:solidFill>
                <a:latin typeface="Gill Sans MT" panose="020B0502020104020203" pitchFamily="34" charset="0"/>
              </a:rPr>
              <a:t>project collating data and information </a:t>
            </a:r>
            <a:r>
              <a:rPr lang="en-GB" sz="3000" b="1" dirty="0">
                <a:solidFill>
                  <a:srgbClr val="00213B"/>
                </a:solidFill>
                <a:latin typeface="Gill Sans MT" panose="020B0502020104020203" pitchFamily="34" charset="0"/>
              </a:rPr>
              <a:t>on </a:t>
            </a:r>
            <a:r>
              <a:rPr lang="en-GB" sz="3000" b="1" dirty="0">
                <a:solidFill>
                  <a:srgbClr val="00213B"/>
                </a:solidFill>
                <a:latin typeface="Gill Sans MT" panose="020B0502020104020203" pitchFamily="34" charset="0"/>
              </a:rPr>
              <a:t>historic and future coastal change.   </a:t>
            </a:r>
          </a:p>
          <a:p>
            <a:pPr eaLnBrk="0" hangingPunct="0">
              <a:defRPr/>
            </a:pPr>
            <a:endParaRPr lang="en-GB" sz="3000" b="1" i="1" dirty="0">
              <a:solidFill>
                <a:srgbClr val="00213B"/>
              </a:solidFill>
              <a:latin typeface="Gill Sans MT" panose="020B0502020104020203" pitchFamily="34" charset="0"/>
            </a:endParaRPr>
          </a:p>
          <a:p>
            <a:pPr eaLnBrk="0" hangingPunct="0">
              <a:defRPr/>
            </a:pPr>
            <a:r>
              <a:rPr lang="en-US" sz="3000" b="1" dirty="0">
                <a:solidFill>
                  <a:srgbClr val="00213B"/>
                </a:solidFill>
                <a:latin typeface="Gill Sans MT" panose="020B0502020104020203" pitchFamily="34" charset="0"/>
              </a:rPr>
              <a:t>NCCA has/will:</a:t>
            </a:r>
          </a:p>
          <a:p>
            <a:pPr marL="534988" indent="-261938" eaLnBrk="0" hangingPunct="0">
              <a:buFont typeface="Arial" panose="020B0604020202020204" pitchFamily="34" charset="0"/>
              <a:buChar char="•"/>
              <a:defRPr/>
            </a:pP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  <a:cs typeface="Arial" pitchFamily="34" charset="0"/>
              </a:rPr>
              <a:t>Undertake a </a:t>
            </a: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  <a:cs typeface="Arial" pitchFamily="34" charset="0"/>
              </a:rPr>
              <a:t>q</a:t>
            </a: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  <a:cs typeface="Arial" pitchFamily="34" charset="0"/>
              </a:rPr>
              <a:t>uality assessment </a:t>
            </a: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  <a:cs typeface="Arial" pitchFamily="34" charset="0"/>
              </a:rPr>
              <a:t>on existing data</a:t>
            </a:r>
          </a:p>
          <a:p>
            <a:pPr marL="534988" indent="-261938" eaLnBrk="0" hangingPunct="0">
              <a:buFont typeface="Arial" panose="020B0604020202020204" pitchFamily="34" charset="0"/>
              <a:buChar char="•"/>
              <a:defRPr/>
            </a:pP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  <a:cs typeface="Arial" pitchFamily="34" charset="0"/>
              </a:rPr>
              <a:t>Establish the </a:t>
            </a: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  <a:cs typeface="Arial" pitchFamily="34" charset="0"/>
              </a:rPr>
              <a:t>past changes </a:t>
            </a: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  <a:cs typeface="Arial" pitchFamily="34" charset="0"/>
              </a:rPr>
              <a:t>along </a:t>
            </a: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  <a:cs typeface="Arial" pitchFamily="34" charset="0"/>
              </a:rPr>
              <a:t>Scotland's coastline</a:t>
            </a:r>
          </a:p>
          <a:p>
            <a:pPr marL="534988" indent="-261938" eaLnBrk="0" hangingPunct="0">
              <a:buFont typeface="Arial" panose="020B0604020202020204" pitchFamily="34" charset="0"/>
              <a:buChar char="•"/>
              <a:defRPr/>
            </a:pP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  <a:cs typeface="Arial" pitchFamily="34" charset="0"/>
              </a:rPr>
              <a:t>Extrapolate the historic change into the future</a:t>
            </a:r>
            <a:endParaRPr lang="en-US" sz="3000" dirty="0">
              <a:solidFill>
                <a:schemeClr val="accent1">
                  <a:lumMod val="75000"/>
                </a:schemeClr>
              </a:solidFill>
              <a:latin typeface="Gill Sans MT" panose="020B0502020104020203" pitchFamily="34" charset="0"/>
              <a:cs typeface="Arial" pitchFamily="34" charset="0"/>
            </a:endParaRPr>
          </a:p>
          <a:p>
            <a:pPr marL="534988" indent="-261938" eaLnBrk="0" hangingPunct="0">
              <a:buFont typeface="Arial" panose="020B0604020202020204" pitchFamily="34" charset="0"/>
              <a:buChar char="•"/>
              <a:defRPr/>
            </a:pP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  <a:cs typeface="Arial" pitchFamily="34" charset="0"/>
              </a:rPr>
              <a:t>Undertake an initial assessment </a:t>
            </a: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  <a:cs typeface="Arial" pitchFamily="34" charset="0"/>
              </a:rPr>
              <a:t>of </a:t>
            </a: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  <a:cs typeface="Arial" pitchFamily="34" charset="0"/>
              </a:rPr>
              <a:t>societies' interests </a:t>
            </a: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  <a:cs typeface="Arial" pitchFamily="34" charset="0"/>
              </a:rPr>
              <a:t>within these areas (road, railways, houses </a:t>
            </a: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  <a:cs typeface="Arial" pitchFamily="34" charset="0"/>
              </a:rPr>
              <a:t>etc.)</a:t>
            </a:r>
          </a:p>
          <a:p>
            <a:pPr marL="534988" indent="-261938" eaLnBrk="0" hangingPunct="0">
              <a:buFont typeface="Arial" panose="020B0604020202020204" pitchFamily="34" charset="0"/>
              <a:buChar char="•"/>
              <a:defRPr/>
            </a:pP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  <a:cs typeface="Arial" pitchFamily="34" charset="0"/>
              </a:rPr>
              <a:t>Review national and regional coastal policies</a:t>
            </a:r>
          </a:p>
          <a:p>
            <a:pPr marL="534988" indent="-261938" eaLnBrk="0" hangingPunct="0">
              <a:buFont typeface="Arial" panose="020B0604020202020204" pitchFamily="34" charset="0"/>
              <a:buChar char="•"/>
              <a:defRPr/>
            </a:pPr>
            <a:endParaRPr lang="en-US" sz="3000" b="1" dirty="0">
              <a:solidFill>
                <a:srgbClr val="00213B"/>
              </a:solidFill>
              <a:latin typeface="Gill Sans MT" panose="020B0502020104020203" pitchFamily="34" charset="0"/>
            </a:endParaRPr>
          </a:p>
          <a:p>
            <a:pPr marL="730250" lvl="1" eaLnBrk="0" hangingPunct="0">
              <a:defRPr/>
            </a:pPr>
            <a:r>
              <a:rPr lang="en-US" sz="3000" b="1" dirty="0">
                <a:solidFill>
                  <a:srgbClr val="00213B"/>
                </a:solidFill>
                <a:latin typeface="Gill Sans MT" panose="020B0502020104020203" pitchFamily="34" charset="0"/>
              </a:rPr>
              <a:t>		Enable Strategic Planning</a:t>
            </a:r>
            <a:endParaRPr lang="en-US" sz="3000" b="1" dirty="0">
              <a:solidFill>
                <a:srgbClr val="00213B"/>
              </a:solidFill>
              <a:latin typeface="Gill Sans MT" panose="020B0502020104020203" pitchFamily="34" charset="0"/>
            </a:endParaRPr>
          </a:p>
          <a:p>
            <a:pPr marL="534988" indent="-261938" eaLnBrk="0" hangingPunct="0">
              <a:buFont typeface="Arial" panose="020B0604020202020204" pitchFamily="34" charset="0"/>
              <a:buChar char="•"/>
              <a:defRPr/>
            </a:pPr>
            <a:endParaRPr lang="en-US" sz="3000" dirty="0">
              <a:solidFill>
                <a:schemeClr val="accent1">
                  <a:lumMod val="75000"/>
                </a:schemeClr>
              </a:solidFill>
              <a:latin typeface="Gill Sans MT" panose="020B0502020104020203" pitchFamily="34" charset="0"/>
              <a:cs typeface="Arial" pitchFamily="34" charset="0"/>
            </a:endParaRPr>
          </a:p>
          <a:p>
            <a:pPr marL="534988" indent="-261938" eaLnBrk="0" hangingPunct="0">
              <a:buFont typeface="Arial" panose="020B0604020202020204" pitchFamily="34" charset="0"/>
              <a:buChar char="•"/>
              <a:defRPr/>
            </a:pPr>
            <a:endParaRPr lang="en-GB" sz="3000" dirty="0">
              <a:solidFill>
                <a:schemeClr val="accent1">
                  <a:lumMod val="75000"/>
                </a:schemeClr>
              </a:solidFill>
              <a:latin typeface="Gill Sans MT" panose="020B0502020104020203" pitchFamily="34" charset="0"/>
              <a:cs typeface="Arial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 bwMode="auto">
          <a:xfrm>
            <a:off x="0" y="0"/>
            <a:ext cx="12192000" cy="620688"/>
          </a:xfrm>
          <a:prstGeom prst="rect">
            <a:avLst/>
          </a:prstGeom>
          <a:solidFill>
            <a:srgbClr val="0021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en-GB" sz="3200" b="1" dirty="0">
                <a:solidFill>
                  <a:schemeClr val="bg1"/>
                </a:solidFill>
                <a:latin typeface="Gill Sans MT" panose="020B0502020104020203" pitchFamily="34" charset="0"/>
                <a:cs typeface="Arial" pitchFamily="34" charset="0"/>
              </a:rPr>
              <a:t>National Coastal Change Assessment (NCCA)</a:t>
            </a:r>
            <a:endParaRPr lang="en-GB" sz="3200" b="1" dirty="0">
              <a:solidFill>
                <a:schemeClr val="bg1"/>
              </a:solidFill>
              <a:latin typeface="Gill Sans MT" panose="020B0502020104020203" pitchFamily="34" charset="0"/>
              <a:cs typeface="Arial" pitchFamily="34" charset="0"/>
            </a:endParaRPr>
          </a:p>
        </p:txBody>
      </p:sp>
      <p:sp>
        <p:nvSpPr>
          <p:cNvPr id="7" name="Bent-Up Arrow 6"/>
          <p:cNvSpPr/>
          <p:nvPr/>
        </p:nvSpPr>
        <p:spPr>
          <a:xfrm rot="5400000">
            <a:off x="1199456" y="5445224"/>
            <a:ext cx="720080" cy="720080"/>
          </a:xfrm>
          <a:prstGeom prst="bentUpArrow">
            <a:avLst/>
          </a:prstGeom>
          <a:solidFill>
            <a:srgbClr val="00213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5256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263352" y="780784"/>
            <a:ext cx="11665296" cy="594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defRPr/>
            </a:pPr>
            <a:endParaRPr lang="en-GB" sz="3000" b="1" dirty="0">
              <a:solidFill>
                <a:srgbClr val="00213B"/>
              </a:solidFill>
              <a:latin typeface="Gill Sans MT" panose="020B0502020104020203" pitchFamily="34" charset="0"/>
            </a:endParaRPr>
          </a:p>
          <a:p>
            <a:pPr eaLnBrk="0" hangingPunct="0">
              <a:defRPr/>
            </a:pPr>
            <a:endParaRPr lang="en-GB" sz="3000" b="1" dirty="0">
              <a:solidFill>
                <a:srgbClr val="00213B"/>
              </a:solidFill>
              <a:latin typeface="Gill Sans MT" panose="020B0502020104020203" pitchFamily="34" charset="0"/>
            </a:endParaRPr>
          </a:p>
          <a:p>
            <a:pPr eaLnBrk="0" hangingPunct="0">
              <a:defRPr/>
            </a:pPr>
            <a:endParaRPr lang="en-GB" sz="3000" b="1" dirty="0">
              <a:solidFill>
                <a:srgbClr val="00213B"/>
              </a:solidFill>
              <a:latin typeface="Gill Sans MT" panose="020B0502020104020203" pitchFamily="34" charset="0"/>
            </a:endParaRPr>
          </a:p>
          <a:p>
            <a:pPr eaLnBrk="0" hangingPunct="0">
              <a:defRPr/>
            </a:pPr>
            <a:endParaRPr lang="en-GB" sz="3000" i="1" dirty="0">
              <a:solidFill>
                <a:srgbClr val="00213B"/>
              </a:solidFill>
              <a:latin typeface="Gill Sans MT" panose="020B0502020104020203" pitchFamily="34" charset="0"/>
            </a:endParaRPr>
          </a:p>
          <a:p>
            <a:pPr eaLnBrk="0" hangingPunct="0">
              <a:defRPr/>
            </a:pPr>
            <a:endParaRPr lang="en-GB" sz="3000" i="1" dirty="0">
              <a:solidFill>
                <a:srgbClr val="00213B"/>
              </a:solidFill>
              <a:latin typeface="Gill Sans MT" panose="020B0502020104020203" pitchFamily="34" charset="0"/>
            </a:endParaRPr>
          </a:p>
          <a:p>
            <a:pPr eaLnBrk="0" hangingPunct="0">
              <a:defRPr/>
            </a:pPr>
            <a:endParaRPr lang="en-GB" sz="3000" i="1" dirty="0">
              <a:solidFill>
                <a:srgbClr val="00213B"/>
              </a:solidFill>
              <a:latin typeface="Gill Sans MT" panose="020B0502020104020203" pitchFamily="34" charset="0"/>
            </a:endParaRPr>
          </a:p>
          <a:p>
            <a:pPr eaLnBrk="0" hangingPunct="0">
              <a:defRPr/>
            </a:pPr>
            <a:endParaRPr lang="en-GB" sz="3000" i="1" dirty="0">
              <a:solidFill>
                <a:srgbClr val="00213B"/>
              </a:solidFill>
              <a:latin typeface="Gill Sans MT" panose="020B0502020104020203" pitchFamily="34" charset="0"/>
            </a:endParaRPr>
          </a:p>
          <a:p>
            <a:pPr eaLnBrk="0" hangingPunct="0">
              <a:defRPr/>
            </a:pPr>
            <a:r>
              <a:rPr lang="en-GB" sz="3000" i="1" dirty="0">
                <a:solidFill>
                  <a:srgbClr val="00213B"/>
                </a:solidFill>
                <a:latin typeface="Gill Sans MT" panose="020B0502020104020203" pitchFamily="34" charset="0"/>
              </a:rPr>
              <a:t>50+ organisations are involved </a:t>
            </a:r>
            <a:r>
              <a:rPr lang="en-GB" sz="3000" i="1" dirty="0">
                <a:solidFill>
                  <a:srgbClr val="00213B"/>
                </a:solidFill>
                <a:latin typeface="Gill Sans MT" panose="020B0502020104020203" pitchFamily="34" charset="0"/>
              </a:rPr>
              <a:t>in </a:t>
            </a:r>
            <a:r>
              <a:rPr lang="en-GB" sz="3000" i="1" dirty="0">
                <a:solidFill>
                  <a:srgbClr val="00213B"/>
                </a:solidFill>
                <a:latin typeface="Gill Sans MT" panose="020B0502020104020203" pitchFamily="34" charset="0"/>
              </a:rPr>
              <a:t>the development </a:t>
            </a:r>
            <a:r>
              <a:rPr lang="en-GB" sz="3000" i="1" dirty="0">
                <a:solidFill>
                  <a:srgbClr val="00213B"/>
                </a:solidFill>
                <a:latin typeface="Gill Sans MT" panose="020B0502020104020203" pitchFamily="34" charset="0"/>
              </a:rPr>
              <a:t>of the </a:t>
            </a:r>
            <a:r>
              <a:rPr lang="en-GB" sz="3000" i="1" dirty="0" smtClean="0">
                <a:solidFill>
                  <a:srgbClr val="00213B"/>
                </a:solidFill>
                <a:latin typeface="Gill Sans MT" panose="020B0502020104020203" pitchFamily="34" charset="0"/>
              </a:rPr>
              <a:t>project, and </a:t>
            </a:r>
            <a:r>
              <a:rPr lang="en-GB" sz="3000" i="1" dirty="0">
                <a:solidFill>
                  <a:srgbClr val="00213B"/>
                </a:solidFill>
                <a:latin typeface="Gill Sans MT" panose="020B0502020104020203" pitchFamily="34" charset="0"/>
              </a:rPr>
              <a:t>will also have access to </a:t>
            </a:r>
            <a:r>
              <a:rPr lang="en-GB" sz="3000" i="1" dirty="0">
                <a:solidFill>
                  <a:srgbClr val="00213B"/>
                </a:solidFill>
                <a:latin typeface="Gill Sans MT" panose="020B0502020104020203" pitchFamily="34" charset="0"/>
              </a:rPr>
              <a:t>the </a:t>
            </a:r>
            <a:r>
              <a:rPr lang="en-GB" sz="3000" i="1" dirty="0">
                <a:solidFill>
                  <a:srgbClr val="00213B"/>
                </a:solidFill>
                <a:latin typeface="Gill Sans MT" panose="020B0502020104020203" pitchFamily="34" charset="0"/>
              </a:rPr>
              <a:t>outputs.</a:t>
            </a:r>
            <a:endParaRPr lang="en-GB" sz="3000" i="1" dirty="0">
              <a:solidFill>
                <a:srgbClr val="00213B"/>
              </a:solidFill>
              <a:latin typeface="Gill Sans MT" panose="020B0502020104020203" pitchFamily="34" charset="0"/>
            </a:endParaRPr>
          </a:p>
          <a:p>
            <a:pPr eaLnBrk="0" hangingPunct="0">
              <a:defRPr/>
            </a:pPr>
            <a:endParaRPr lang="en-GB" sz="3000" b="1" i="1" dirty="0">
              <a:solidFill>
                <a:srgbClr val="00213B"/>
              </a:solidFill>
              <a:latin typeface="Gill Sans MT" panose="020B0502020104020203" pitchFamily="34" charset="0"/>
            </a:endParaRPr>
          </a:p>
          <a:p>
            <a:pPr algn="ctr" eaLnBrk="0" hangingPunct="0">
              <a:defRPr/>
            </a:pPr>
            <a:endParaRPr lang="en-GB" sz="3000" b="1" dirty="0">
              <a:solidFill>
                <a:srgbClr val="00213B"/>
              </a:solidFill>
              <a:latin typeface="Gill Sans MT" panose="020B0502020104020203" pitchFamily="34" charset="0"/>
            </a:endParaRPr>
          </a:p>
          <a:p>
            <a:pPr eaLnBrk="0" hangingPunct="0">
              <a:defRPr/>
            </a:pPr>
            <a:r>
              <a:rPr lang="en-GB" sz="3000" b="1" dirty="0">
                <a:solidFill>
                  <a:srgbClr val="00213B"/>
                </a:solidFill>
                <a:latin typeface="Gill Sans MT" panose="020B0502020104020203" pitchFamily="34" charset="0"/>
              </a:rPr>
              <a:t>	</a:t>
            </a:r>
            <a:r>
              <a:rPr lang="en-GB" sz="3000" b="1" dirty="0" smtClean="0">
                <a:solidFill>
                  <a:srgbClr val="00213B"/>
                </a:solidFill>
                <a:latin typeface="Gill Sans MT" panose="020B0502020104020203" pitchFamily="34" charset="0"/>
              </a:rPr>
              <a:t>				  </a:t>
            </a:r>
            <a:r>
              <a:rPr lang="en-GB" sz="3000" dirty="0" smtClean="0">
                <a:solidFill>
                  <a:srgbClr val="00213B"/>
                </a:solidFill>
                <a:latin typeface="Gill Sans MT" panose="020B0502020104020203" pitchFamily="34" charset="0"/>
              </a:rPr>
              <a:t>Funded </a:t>
            </a:r>
            <a:r>
              <a:rPr lang="en-GB" sz="3000" dirty="0">
                <a:solidFill>
                  <a:srgbClr val="00213B"/>
                </a:solidFill>
                <a:latin typeface="Gill Sans MT" panose="020B0502020104020203" pitchFamily="34" charset="0"/>
              </a:rPr>
              <a:t>by </a:t>
            </a:r>
          </a:p>
          <a:p>
            <a:pPr algn="ctr" eaLnBrk="0" hangingPunct="0">
              <a:defRPr/>
            </a:pPr>
            <a:r>
              <a:rPr lang="en-GB" sz="2000" dirty="0">
                <a:solidFill>
                  <a:srgbClr val="00213B"/>
                </a:solidFill>
                <a:latin typeface="Gill Sans MT" panose="020B0502020104020203" pitchFamily="34" charset="0"/>
              </a:rPr>
              <a:t>Scotland’s centre of expertise for waters</a:t>
            </a:r>
            <a:endParaRPr lang="en-GB" sz="2000" dirty="0">
              <a:solidFill>
                <a:srgbClr val="00213B"/>
              </a:solidFill>
              <a:latin typeface="Gill Sans MT" panose="020B0502020104020203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0" y="1"/>
            <a:ext cx="12192000" cy="620688"/>
          </a:xfrm>
          <a:prstGeom prst="rect">
            <a:avLst/>
          </a:prstGeom>
          <a:solidFill>
            <a:srgbClr val="0021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en-GB" sz="3200" b="1" dirty="0">
                <a:solidFill>
                  <a:schemeClr val="bg1"/>
                </a:solidFill>
                <a:latin typeface="Gill Sans MT" panose="020B0502020104020203" pitchFamily="34" charset="0"/>
                <a:cs typeface="Arial" pitchFamily="34" charset="0"/>
              </a:rPr>
              <a:t>Who is involved?</a:t>
            </a:r>
            <a:endParaRPr lang="en-GB" sz="3200" b="1" dirty="0">
              <a:solidFill>
                <a:schemeClr val="bg1"/>
              </a:solidFill>
              <a:latin typeface="Gill Sans MT" panose="020B0502020104020203" pitchFamily="34" charset="0"/>
              <a:cs typeface="Arial" pitchFamily="34" charset="0"/>
            </a:endParaRPr>
          </a:p>
        </p:txBody>
      </p:sp>
      <p:pic>
        <p:nvPicPr>
          <p:cNvPr id="12" name="Picture 6" descr="smallUniofGlasgow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4557" y="2708920"/>
            <a:ext cx="1951949" cy="597894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63763" y="780784"/>
            <a:ext cx="7864475" cy="153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60096" y="5733256"/>
            <a:ext cx="1532039" cy="564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292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263352" y="721163"/>
            <a:ext cx="5616624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3000" b="1" dirty="0">
                <a:solidFill>
                  <a:srgbClr val="00213B"/>
                </a:solidFill>
                <a:latin typeface="Gill Sans MT" panose="020B0502020104020203" pitchFamily="34" charset="0"/>
              </a:rPr>
              <a:t>Historical change analysis is similar to SMPs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  <a:defRPr/>
            </a:pP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  <a:cs typeface="Arial" pitchFamily="34" charset="0"/>
              </a:rPr>
              <a:t>1890’s</a:t>
            </a:r>
          </a:p>
          <a:p>
            <a:pPr marL="800100" lvl="1" indent="-342900" eaLnBrk="0" hangingPunct="0">
              <a:buFont typeface="Arial" panose="020B0604020202020204" pitchFamily="34" charset="0"/>
              <a:buChar char="•"/>
              <a:defRPr/>
            </a:pP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  <a:cs typeface="Arial" pitchFamily="34" charset="0"/>
              </a:rPr>
              <a:t>OS Second Edition Country Series Maps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  <a:defRPr/>
            </a:pPr>
            <a:endParaRPr lang="en-US" sz="3000" dirty="0">
              <a:solidFill>
                <a:schemeClr val="accent1">
                  <a:lumMod val="75000"/>
                </a:schemeClr>
              </a:solidFill>
              <a:latin typeface="Gill Sans MT" panose="020B0502020104020203" pitchFamily="34" charset="0"/>
              <a:cs typeface="Arial" pitchFamily="34" charset="0"/>
            </a:endParaRPr>
          </a:p>
          <a:p>
            <a:pPr marL="342900" indent="-342900" eaLnBrk="0" hangingPunct="0">
              <a:buFont typeface="Arial" panose="020B0604020202020204" pitchFamily="34" charset="0"/>
              <a:buChar char="•"/>
              <a:defRPr/>
            </a:pP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  <a:cs typeface="Arial" pitchFamily="34" charset="0"/>
              </a:rPr>
              <a:t>1970’s </a:t>
            </a:r>
          </a:p>
          <a:p>
            <a:pPr marL="800100" lvl="1" indent="-342900" eaLnBrk="0" hangingPunct="0">
              <a:buFont typeface="Arial" panose="020B0604020202020204" pitchFamily="34" charset="0"/>
              <a:buChar char="•"/>
              <a:defRPr/>
            </a:pP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  <a:cs typeface="Arial" pitchFamily="34" charset="0"/>
              </a:rPr>
              <a:t>OS 1:10,000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0" y="0"/>
            <a:ext cx="12192000" cy="620688"/>
          </a:xfrm>
          <a:prstGeom prst="rect">
            <a:avLst/>
          </a:prstGeom>
          <a:solidFill>
            <a:srgbClr val="0021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en-GB" sz="3200" b="1" dirty="0">
                <a:solidFill>
                  <a:schemeClr val="bg1"/>
                </a:solidFill>
                <a:latin typeface="Gill Sans MT" panose="020B0502020104020203" pitchFamily="34" charset="0"/>
                <a:cs typeface="Arial" pitchFamily="34" charset="0"/>
              </a:rPr>
              <a:t>NCCA Methods</a:t>
            </a:r>
            <a:endParaRPr lang="en-GB" sz="3200" b="1" dirty="0">
              <a:solidFill>
                <a:schemeClr val="bg1"/>
              </a:solidFill>
              <a:latin typeface="Gill Sans MT" panose="020B0502020104020203" pitchFamily="34" charset="0"/>
              <a:cs typeface="Arial" pitchFamily="34" charset="0"/>
            </a:endParaRPr>
          </a:p>
        </p:txBody>
      </p:sp>
      <p:pic>
        <p:nvPicPr>
          <p:cNvPr id="6" name="Picture 2" descr="D:\GIS_DATA\_NCCA\_Output\Morrich_NCCA_0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0016" y="980729"/>
            <a:ext cx="3024336" cy="3728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D:\GIS_DATA\_NCCA\_Output\Morrich_NCCA_04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304" y="2924944"/>
            <a:ext cx="3048830" cy="375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3891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12674</TotalTime>
  <Words>932</Words>
  <Application>Microsoft Office PowerPoint</Application>
  <PresentationFormat>Widescreen</PresentationFormat>
  <Paragraphs>207</Paragraphs>
  <Slides>21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Gill Sans MT</vt:lpstr>
      <vt:lpstr>Rockwell</vt:lpstr>
      <vt:lpstr>Office Theme</vt:lpstr>
      <vt:lpstr>PowerPoint Presentation</vt:lpstr>
      <vt:lpstr>PowerPoint Presentation</vt:lpstr>
      <vt:lpstr>Scottish coastal assets</vt:lpstr>
      <vt:lpstr>Paradox of Coastal Erosion in Scotland</vt:lpstr>
      <vt:lpstr>Current Data on Erosion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Coastal Erosion Susceptibility Model (CESM)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Costing coastal geodiversity: Can we afford not to cost the coast?</dc:title>
  <dc:creator>James Fitton</dc:creator>
  <cp:lastModifiedBy>James Fitton</cp:lastModifiedBy>
  <cp:revision>469</cp:revision>
  <cp:lastPrinted>2013-07-09T06:27:43Z</cp:lastPrinted>
  <dcterms:created xsi:type="dcterms:W3CDTF">2013-03-10T12:42:44Z</dcterms:created>
  <dcterms:modified xsi:type="dcterms:W3CDTF">2016-02-22T20:23:27Z</dcterms:modified>
</cp:coreProperties>
</file>