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418" r:id="rId2"/>
    <p:sldId id="420" r:id="rId3"/>
    <p:sldId id="393" r:id="rId4"/>
    <p:sldId id="400" r:id="rId5"/>
    <p:sldId id="422" r:id="rId6"/>
    <p:sldId id="419" r:id="rId7"/>
    <p:sldId id="427" r:id="rId8"/>
    <p:sldId id="428" r:id="rId9"/>
    <p:sldId id="435" r:id="rId10"/>
    <p:sldId id="410" r:id="rId11"/>
    <p:sldId id="355" r:id="rId12"/>
    <p:sldId id="382" r:id="rId13"/>
    <p:sldId id="429" r:id="rId14"/>
    <p:sldId id="426" r:id="rId15"/>
    <p:sldId id="434" r:id="rId16"/>
    <p:sldId id="430" r:id="rId17"/>
    <p:sldId id="432" r:id="rId18"/>
    <p:sldId id="433" r:id="rId19"/>
    <p:sldId id="431" r:id="rId20"/>
    <p:sldId id="263" r:id="rId21"/>
    <p:sldId id="322" r:id="rId2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3B"/>
    <a:srgbClr val="197614"/>
    <a:srgbClr val="4A7EBB"/>
    <a:srgbClr val="C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29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0FEAFA1-6F1A-4353-ABF0-F7566FB043DB}" type="datetimeFigureOut">
              <a:rPr lang="en-GB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A5098EB-9FA4-425E-ADAD-29F46BDF7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74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2D8CFF-6BD0-45BD-9868-F3DBE041B118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03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C8983-ADAD-4984-9C32-D69CBA65300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4594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C6420C-70C9-47FF-BF31-E9EBC8010C6C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9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C6420C-70C9-47FF-BF31-E9EBC8010C6C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3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C6420C-70C9-47FF-BF31-E9EBC8010C6C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3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C6420C-70C9-47FF-BF31-E9EBC8010C6C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08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85DE4-097B-4896-9609-A92A18C54B1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15448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098EB-9FA4-425E-ADAD-29F46BDF77F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36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098EB-9FA4-425E-ADAD-29F46BDF77F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1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5715" indent="-1857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3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573422-147F-4F54-A0E7-833E6CC550C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72564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098EB-9FA4-425E-ADAD-29F46BDF77F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2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098EB-9FA4-425E-ADAD-29F46BDF77F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0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098EB-9FA4-425E-ADAD-29F46BDF77F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4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2D96F0-3BD9-47F6-A7F9-FE182251C21D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29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639AFB-89C8-42C3-8DCF-001DDC440567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2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7DFAD-9260-4D0F-BBC7-3A7C028E844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55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31570-CEE0-4167-AE24-A343A9B14992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C484-C645-4019-A4B1-AABA40260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C38C-696D-4732-876A-F32E4AD980A4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4197-692F-4DE3-9550-1A2F5D7330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3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AB18-8D21-484E-973D-B9C1D454A2FE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808B-8CA2-4FE1-A31B-AB4534FBD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DCE2-EDB6-4732-A292-BCE619A7C46E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BCA1-6B89-4B4A-8338-84C9B1387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CFC4-7A17-48DE-A271-A41627674010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44FB-B990-4A36-86AF-06EA5DF5F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6603-3015-48F1-AACA-C7727B2CD390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4861-24DD-43BB-AF26-32F2F44D1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57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72C4-7611-4401-8C3A-D00DAC835F5D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85192-5B2B-4D4F-9E71-C5786A771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167D-D7E5-4234-916F-B14DD979832B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5417C-A735-4CD1-8B2F-8856FA7E0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9D96-4138-4EE0-8745-70810C022642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7CAE-7CBF-49A2-A1B7-3D2F892A22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463A5-856B-4DF7-913E-A822CB9B20E8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D18E-9F5A-4271-B097-87B063CE8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F075-26D3-456A-8E08-4EC22617920F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3CC-C016-4DC9-9442-764A065682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355F93-8356-45B4-B0BA-E5E56B2564C1}" type="datetime1">
              <a:rPr lang="en-GB" smtClean="0"/>
              <a:pPr>
                <a:defRPr/>
              </a:pPr>
              <a:t>04/03/2016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3F551A-24E8-4AED-83BD-27D7BF51E2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26" descr="D:\My Pictures\_My_Site_Pics\HN_NorthHighland\Golspie\Golpsie_Links_2012-12-14_c.unknown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-57709" y="-79936"/>
            <a:ext cx="10536815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88640"/>
            <a:ext cx="9144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3200" b="1" dirty="0">
                <a:solidFill>
                  <a:srgbClr val="00213B"/>
                </a:solidFill>
                <a:latin typeface="Rockwell" panose="02060603020205020403" pitchFamily="18" charset="0"/>
              </a:rPr>
              <a:t>Scotland’s Future </a:t>
            </a:r>
            <a:r>
              <a:rPr lang="en-GB" sz="3200" b="1" dirty="0" smtClean="0">
                <a:solidFill>
                  <a:srgbClr val="00213B"/>
                </a:solidFill>
                <a:latin typeface="Rockwell" panose="02060603020205020403" pitchFamily="18" charset="0"/>
              </a:rPr>
              <a:t>Coast: </a:t>
            </a:r>
            <a:endParaRPr lang="en-GB" sz="3200" b="1" dirty="0">
              <a:solidFill>
                <a:srgbClr val="00213B"/>
              </a:solidFill>
              <a:latin typeface="Rockwell" panose="02060603020205020403" pitchFamily="18" charset="0"/>
            </a:endParaRPr>
          </a:p>
          <a:p>
            <a:pPr algn="ctr"/>
            <a:r>
              <a:rPr lang="en-GB" sz="3200" b="1" dirty="0">
                <a:solidFill>
                  <a:srgbClr val="00213B"/>
                </a:solidFill>
                <a:latin typeface="Rockwell" panose="02060603020205020403" pitchFamily="18" charset="0"/>
              </a:rPr>
              <a:t>The National Coastal Change Assessment</a:t>
            </a:r>
          </a:p>
          <a:p>
            <a:r>
              <a:rPr lang="en-GB" sz="3200" dirty="0" smtClean="0">
                <a:solidFill>
                  <a:srgbClr val="00213B"/>
                </a:solidFill>
              </a:rPr>
              <a:t>	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-3" y="5592599"/>
            <a:ext cx="7092318" cy="1076806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Alistair </a:t>
            </a:r>
            <a:r>
              <a:rPr lang="en-GB" sz="2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Rennie </a:t>
            </a:r>
            <a:r>
              <a:rPr lang="en-GB" sz="1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(SNH)</a:t>
            </a:r>
            <a:r>
              <a:rPr lang="en-GB" sz="2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, James Fitton </a:t>
            </a:r>
            <a:r>
              <a:rPr lang="en-GB" sz="1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(</a:t>
            </a:r>
            <a:r>
              <a:rPr lang="en-GB" sz="1800" b="1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UofG</a:t>
            </a:r>
            <a:r>
              <a:rPr lang="en-GB" sz="1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&amp; Jim Hansom </a:t>
            </a:r>
            <a:r>
              <a:rPr lang="en-GB" sz="1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(</a:t>
            </a:r>
            <a:r>
              <a:rPr lang="en-GB" sz="1800" b="1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UofG</a:t>
            </a:r>
            <a:r>
              <a:rPr lang="en-GB" sz="18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b="1" dirty="0" smtClean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pic>
        <p:nvPicPr>
          <p:cNvPr id="9" name="Picture 6" descr="smallUniofGlasgo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28" y="6288898"/>
            <a:ext cx="1564767" cy="47929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raptorpersecutionscotland.files.wordpress.com/2011/07/snh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/>
          <a:stretch/>
        </p:blipFill>
        <p:spPr bwMode="auto">
          <a:xfrm>
            <a:off x="7426782" y="5541324"/>
            <a:ext cx="1628318" cy="6182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My Pictures\logos\S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216875"/>
            <a:ext cx="1224136" cy="11701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National Coastal Change Assessment (NCCA)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6" name="Picture 3" descr="D:\GIS_DATA\_NCCA\_Output\Morrich_NCCA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28" y="692272"/>
            <a:ext cx="4875273" cy="60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7504" y="692696"/>
            <a:ext cx="3994274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Historic </a:t>
            </a: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C</a:t>
            </a: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hange Analysis</a:t>
            </a: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1890s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1970s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Current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MHWS (derived from LiDAR/Aerial Photography</a:t>
            </a: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GB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Projected future coastline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lvl="1" eaLnBrk="0" hangingPunct="0"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-	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Amended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by CESM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000" y="1108684"/>
            <a:ext cx="7321800" cy="5501368"/>
          </a:xfrm>
          <a:prstGeom prst="rect">
            <a:avLst/>
          </a:prstGeom>
        </p:spPr>
      </p:pic>
      <p:grpSp>
        <p:nvGrpSpPr>
          <p:cNvPr id="16389" name="Group 23"/>
          <p:cNvGrpSpPr>
            <a:grpSpLocks/>
          </p:cNvGrpSpPr>
          <p:nvPr/>
        </p:nvGrpSpPr>
        <p:grpSpPr bwMode="auto">
          <a:xfrm>
            <a:off x="3563938" y="5951538"/>
            <a:ext cx="1887537" cy="530225"/>
            <a:chOff x="6660232" y="5949280"/>
            <a:chExt cx="1800200" cy="648072"/>
          </a:xfrm>
        </p:grpSpPr>
        <p:sp>
          <p:nvSpPr>
            <p:cNvPr id="25" name="Rectangle 24"/>
            <p:cNvSpPr/>
            <p:nvPr/>
          </p:nvSpPr>
          <p:spPr>
            <a:xfrm>
              <a:off x="6660232" y="5949280"/>
              <a:ext cx="180020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00213B"/>
                </a:solidFill>
                <a:latin typeface="Rockwell" panose="02060603020205020403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049341" y="6368392"/>
              <a:ext cx="10795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2" name="TextBox 26"/>
            <p:cNvSpPr txBox="1">
              <a:spLocks noChangeArrowheads="1"/>
            </p:cNvSpPr>
            <p:nvPr/>
          </p:nvSpPr>
          <p:spPr bwMode="auto">
            <a:xfrm>
              <a:off x="7250810" y="5956702"/>
              <a:ext cx="782898" cy="45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dirty="0">
                  <a:solidFill>
                    <a:srgbClr val="00213B"/>
                  </a:solidFill>
                  <a:latin typeface="Rockwell" panose="02060603020205020403" pitchFamily="18" charset="0"/>
                </a:rPr>
                <a:t>5 km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588" y="0"/>
            <a:ext cx="9144000" cy="620688"/>
          </a:xfrm>
          <a:solidFill>
            <a:srgbClr val="00213B"/>
          </a:solidFill>
        </p:spPr>
        <p:txBody>
          <a:bodyPr anchor="t"/>
          <a:lstStyle/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Coastal Erosion Susceptibility Model (CESM)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69603" y="4906317"/>
            <a:ext cx="1645189" cy="923330"/>
            <a:chOff x="6969603" y="4906317"/>
            <a:chExt cx="1645189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r="72626" b="25274"/>
            <a:stretch/>
          </p:blipFill>
          <p:spPr>
            <a:xfrm>
              <a:off x="6969603" y="4912593"/>
              <a:ext cx="410710" cy="8640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308304" y="4906317"/>
              <a:ext cx="130648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Gill Sans MT" panose="020B0502020104020203" pitchFamily="34" charset="0"/>
                </a:rPr>
                <a:t>High: 100</a:t>
              </a:r>
            </a:p>
            <a:p>
              <a:endParaRPr lang="en-GB" dirty="0">
                <a:latin typeface="Gill Sans MT" panose="020B0502020104020203" pitchFamily="34" charset="0"/>
              </a:endParaRPr>
            </a:p>
            <a:p>
              <a:r>
                <a:rPr lang="en-GB" dirty="0" smtClean="0">
                  <a:latin typeface="Gill Sans MT" panose="020B0502020104020203" pitchFamily="34" charset="0"/>
                </a:rPr>
                <a:t>Low:0</a:t>
              </a:r>
              <a:endParaRPr lang="en-GB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496" y="692696"/>
            <a:ext cx="5886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213B"/>
                </a:solidFill>
                <a:latin typeface="Gill Sans MT" panose="020B0502020104020203" pitchFamily="34" charset="0"/>
              </a:rPr>
              <a:t>http://jmfitton.xyz/cesm_scotland/</a:t>
            </a:r>
          </a:p>
        </p:txBody>
      </p:sp>
    </p:spTree>
    <p:extLst>
      <p:ext uri="{BB962C8B-B14F-4D97-AF65-F5344CB8AC3E}">
        <p14:creationId xmlns:p14="http://schemas.microsoft.com/office/powerpoint/2010/main" val="1151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871711"/>
              </p:ext>
            </p:extLst>
          </p:nvPr>
        </p:nvGraphicFramePr>
        <p:xfrm>
          <a:off x="107950" y="1986880"/>
          <a:ext cx="8955088" cy="320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54"/>
                <a:gridCol w="1458908"/>
                <a:gridCol w="1522920"/>
                <a:gridCol w="1522920"/>
                <a:gridCol w="1453696"/>
                <a:gridCol w="1340490"/>
              </a:tblGrid>
              <a:tr h="370700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5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>
                    <a:solidFill>
                      <a:srgbClr val="FF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4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>
                    <a:solidFill>
                      <a:srgbClr val="FF740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3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>
                    <a:solidFill>
                      <a:srgbClr val="FF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2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1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>
                    <a:solidFill>
                      <a:schemeClr val="accent3"/>
                    </a:solidFill>
                  </a:tcPr>
                </a:tc>
              </a:tr>
              <a:tr h="639956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Elevation (</a:t>
                      </a:r>
                      <a:r>
                        <a:rPr lang="en-GB" sz="1800" b="0" dirty="0" err="1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mAOD</a:t>
                      </a:r>
                      <a:r>
                        <a:rPr lang="en-GB" sz="1800" b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)</a:t>
                      </a:r>
                      <a:endParaRPr lang="en-GB" sz="1800" b="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&lt; 2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2 – 4 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740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4 – 6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6 – 8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&gt; 8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chemeClr val="accent3"/>
                    </a:solidFill>
                  </a:tcPr>
                </a:tc>
              </a:tr>
              <a:tr h="639956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Rockhead (</a:t>
                      </a:r>
                      <a:r>
                        <a:rPr lang="en-GB" sz="1800" b="0" dirty="0" err="1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mAOD</a:t>
                      </a:r>
                      <a:r>
                        <a:rPr lang="en-GB" sz="1800" b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) </a:t>
                      </a:r>
                      <a:endParaRPr lang="en-GB" sz="1800" b="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&lt; 0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0 - 2 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740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2 - 4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4 – 6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&gt;</a:t>
                      </a:r>
                      <a:r>
                        <a:rPr lang="en-GB" sz="1800" baseline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 6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chemeClr val="accent3"/>
                    </a:solidFill>
                  </a:tcPr>
                </a:tc>
              </a:tr>
              <a:tr h="639956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Proximity to</a:t>
                      </a:r>
                    </a:p>
                    <a:p>
                      <a:r>
                        <a:rPr lang="en-GB" sz="1800" b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Open</a:t>
                      </a:r>
                      <a:r>
                        <a:rPr lang="en-GB" sz="1800" b="0" baseline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 Coast</a:t>
                      </a:r>
                      <a:r>
                        <a:rPr lang="en-GB" sz="1800" b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 (m)</a:t>
                      </a:r>
                      <a:endParaRPr lang="en-GB" sz="1800" b="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&lt; 100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100 – 200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740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200</a:t>
                      </a:r>
                      <a:r>
                        <a:rPr lang="en-GB" sz="1800" baseline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 – 300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300 – 400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&gt;400</a:t>
                      </a:r>
                    </a:p>
                  </a:txBody>
                  <a:tcPr marL="91438" marR="91438" marT="45703" marB="45703" anchor="ctr">
                    <a:solidFill>
                      <a:schemeClr val="accent3"/>
                    </a:solidFill>
                  </a:tcPr>
                </a:tc>
              </a:tr>
              <a:tr h="639956">
                <a:tc>
                  <a:txBody>
                    <a:bodyPr/>
                    <a:lstStyle/>
                    <a:p>
                      <a:r>
                        <a:rPr lang="en-GB" sz="1800" b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Wave </a:t>
                      </a:r>
                    </a:p>
                    <a:p>
                      <a:r>
                        <a:rPr lang="en-GB" sz="1800" b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Exposure</a:t>
                      </a:r>
                      <a:endParaRPr lang="en-GB" sz="1800" b="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&gt;300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000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225</a:t>
                      </a:r>
                      <a:r>
                        <a:rPr lang="en-GB" sz="1800" baseline="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 - 300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740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150 - 225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rgbClr val="FFCC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75 - 150</a:t>
                      </a:r>
                      <a:endParaRPr lang="en-GB" sz="1800" dirty="0">
                        <a:solidFill>
                          <a:srgbClr val="00213B"/>
                        </a:solidFill>
                        <a:latin typeface="Rockwell" panose="02060603020205020403" pitchFamily="18" charset="0"/>
                      </a:endParaRPr>
                    </a:p>
                  </a:txBody>
                  <a:tcPr marL="91438" marR="91438" marT="45703" marB="4570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GB" sz="1800" dirty="0" smtClean="0">
                          <a:solidFill>
                            <a:srgbClr val="00213B"/>
                          </a:solidFill>
                          <a:latin typeface="Rockwell" panose="02060603020205020403" pitchFamily="18" charset="0"/>
                        </a:rPr>
                        <a:t>&lt;75</a:t>
                      </a:r>
                    </a:p>
                  </a:txBody>
                  <a:tcPr marL="91438" marR="91438" marT="45703" marB="45703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23850" y="5949950"/>
            <a:ext cx="3311525" cy="647402"/>
          </a:xfrm>
          <a:prstGeom prst="rect">
            <a:avLst/>
          </a:prstGeom>
          <a:solidFill>
            <a:schemeClr val="bg1"/>
          </a:solidFill>
          <a:ln w="12700">
            <a:noFill/>
            <a:prstDash val="lgDash"/>
            <a:miter lim="800000"/>
            <a:headEnd/>
            <a:tailEnd/>
          </a:ln>
        </p:spPr>
        <p:txBody>
          <a:bodyPr>
            <a:normAutofit fontScale="82500" lnSpcReduction="10000"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GB" sz="2000" dirty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 All in national 50 m</a:t>
            </a:r>
            <a:r>
              <a:rPr lang="en-GB" sz="2000" baseline="30000" dirty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2</a:t>
            </a:r>
            <a:r>
              <a:rPr lang="en-GB" sz="2000" dirty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 raster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GB" sz="2000" dirty="0">
                <a:solidFill>
                  <a:srgbClr val="00213B"/>
                </a:solidFill>
                <a:latin typeface="Rockwell" panose="02060603020205020403" pitchFamily="18" charset="0"/>
                <a:cs typeface="Arial" pitchFamily="34" charset="0"/>
              </a:rPr>
              <a:t> Wave exposure weighted 0.5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GB" sz="2000" dirty="0">
              <a:solidFill>
                <a:srgbClr val="00213B"/>
              </a:solidFill>
              <a:latin typeface="Rockwell" panose="02060603020205020403" pitchFamily="18" charset="0"/>
              <a:ea typeface="+mj-ea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908175" y="1340768"/>
            <a:ext cx="12239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Most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Susceptible</a:t>
            </a:r>
            <a:endParaRPr lang="en-GB" sz="1600" b="1" dirty="0">
              <a:solidFill>
                <a:srgbClr val="00213B"/>
              </a:solidFill>
              <a:latin typeface="Rockwell" panose="02060603020205020403" pitchFamily="18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GB" sz="1600" b="1" dirty="0">
              <a:solidFill>
                <a:srgbClr val="00213B"/>
              </a:solidFill>
              <a:latin typeface="Rockwell" panose="02060603020205020403" pitchFamily="18" charset="0"/>
              <a:ea typeface="+mj-ea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812360" y="1340768"/>
            <a:ext cx="12239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Least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Susceptible</a:t>
            </a:r>
            <a:endParaRPr lang="en-GB" sz="1600" b="1" dirty="0">
              <a:solidFill>
                <a:srgbClr val="00213B"/>
              </a:solidFill>
              <a:latin typeface="Rockwell" panose="02060603020205020403" pitchFamily="18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GB" sz="1600" b="1" dirty="0">
              <a:solidFill>
                <a:srgbClr val="00213B"/>
              </a:solidFill>
              <a:latin typeface="Rockwell" panose="02060603020205020403" pitchFamily="18" charset="0"/>
              <a:ea typeface="+mj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1588" y="0"/>
            <a:ext cx="9144000" cy="620688"/>
          </a:xfrm>
          <a:solidFill>
            <a:srgbClr val="00213B"/>
          </a:solidFill>
        </p:spPr>
        <p:txBody>
          <a:bodyPr anchor="t"/>
          <a:lstStyle/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Physical Parameter Ranking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7504" y="5302548"/>
            <a:ext cx="8579296" cy="647402"/>
          </a:xfrm>
          <a:prstGeom prst="rect">
            <a:avLst/>
          </a:prstGeom>
          <a:solidFill>
            <a:schemeClr val="bg1"/>
          </a:solidFill>
          <a:ln w="12700">
            <a:noFill/>
            <a:prstDash val="lgDash"/>
            <a:miter lim="800000"/>
            <a:headEnd/>
            <a:tailEnd/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Coastal defences and accretion also incorporated </a:t>
            </a:r>
            <a:endParaRPr lang="en-GB" sz="2800" dirty="0">
              <a:solidFill>
                <a:srgbClr val="00213B"/>
              </a:solidFill>
              <a:latin typeface="Rockwell" panose="02060603020205020403" pitchFamily="18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2" y="341071"/>
            <a:ext cx="3434153" cy="266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1071"/>
            <a:ext cx="3434153" cy="267100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7"/>
            <a:ext cx="3434153" cy="26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48" y="3861047"/>
            <a:ext cx="3434153" cy="26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>
                <a:solidFill>
                  <a:srgbClr val="00213B"/>
                </a:solidFill>
                <a:latin typeface="Rockwell" panose="02060603020205020403" pitchFamily="18" charset="0"/>
              </a:rPr>
              <a:pPr>
                <a:defRPr/>
              </a:pPr>
              <a:t>13</a:t>
            </a:fld>
            <a:endParaRPr lang="en-GB">
              <a:solidFill>
                <a:srgbClr val="00213B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4624"/>
            <a:ext cx="1728787" cy="369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213B"/>
                </a:solidFill>
                <a:latin typeface="Rockwell" panose="02060603020205020403" pitchFamily="18" charset="0"/>
              </a:rPr>
              <a:t>Elevation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16770" y="54705"/>
            <a:ext cx="1728787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213B"/>
                </a:solidFill>
                <a:latin typeface="Rockwell" panose="02060603020205020403" pitchFamily="18" charset="0"/>
              </a:rPr>
              <a:t>Rockhead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4021" y="6021288"/>
            <a:ext cx="191038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213B"/>
                </a:solidFill>
                <a:latin typeface="Rockwell" panose="02060603020205020403" pitchFamily="18" charset="0"/>
              </a:rPr>
              <a:t>Proximity to Open </a:t>
            </a:r>
            <a:r>
              <a:rPr lang="en-GB" dirty="0">
                <a:solidFill>
                  <a:srgbClr val="00213B"/>
                </a:solidFill>
                <a:latin typeface="Rockwell" panose="02060603020205020403" pitchFamily="18" charset="0"/>
              </a:rPr>
              <a:t>Coast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7060" y="6347111"/>
            <a:ext cx="2232025" cy="3698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213B"/>
                </a:solidFill>
                <a:latin typeface="Rockwell" panose="02060603020205020403" pitchFamily="18" charset="0"/>
              </a:rPr>
              <a:t>Wave Exposure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19672" y="1340768"/>
            <a:ext cx="5832648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13B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627784" y="5949280"/>
            <a:ext cx="4032448" cy="6474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lgDash"/>
            <a:miter lim="800000"/>
            <a:headEnd/>
            <a:tailEnd/>
          </a:ln>
        </p:spPr>
        <p:txBody>
          <a:bodyPr>
            <a:normAutofit fontScale="97500"/>
          </a:bodyPr>
          <a:lstStyle/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Max Score of </a:t>
            </a:r>
            <a:r>
              <a:rPr lang="en-GB" b="1" dirty="0" smtClean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17.5</a:t>
            </a:r>
            <a:r>
              <a:rPr lang="en-GB" dirty="0" smtClean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 (5 + 5 + 5 + 2.5)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en-GB" dirty="0" smtClean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 Min Score of </a:t>
            </a:r>
            <a:r>
              <a:rPr lang="en-GB" b="1" dirty="0" smtClean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3.5 </a:t>
            </a:r>
            <a:r>
              <a:rPr lang="en-GB" dirty="0" smtClean="0">
                <a:solidFill>
                  <a:srgbClr val="00213B"/>
                </a:solidFill>
                <a:latin typeface="Rockwell" panose="02060603020205020403" pitchFamily="18" charset="0"/>
                <a:ea typeface="+mj-ea"/>
                <a:cs typeface="Arial" pitchFamily="34" charset="0"/>
              </a:rPr>
              <a:t>(1 + 1 +1 + 0.5) </a:t>
            </a:r>
            <a:endParaRPr lang="en-GB" dirty="0">
              <a:solidFill>
                <a:srgbClr val="00213B"/>
              </a:solidFill>
              <a:latin typeface="Rockwell" panose="02060603020205020403" pitchFamily="18" charset="0"/>
              <a:ea typeface="+mj-ea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02" y="5816312"/>
            <a:ext cx="1407618" cy="8569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78" y="5753719"/>
            <a:ext cx="4508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5492" y="2249314"/>
            <a:ext cx="3402000" cy="25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2658 0.26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7431 0.265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0.2691 -0.24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27448 -0.247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4648" y="695338"/>
            <a:ext cx="530542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Mapping datasets, reports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workshops</a:t>
            </a:r>
          </a:p>
          <a:p>
            <a:pPr>
              <a:defRPr/>
            </a:pPr>
            <a:endParaRPr lang="en-US" sz="3000" b="1" dirty="0" smtClean="0"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Anticipated to include: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Past and future coastal positions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Susceptible assets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Coastal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Erosion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Policy Review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Enable strategic planning</a:t>
            </a: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Planned Outputs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956867" y="3960351"/>
            <a:ext cx="295232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We’ve looked at the evidence base, but  are our policies appropriate now and for the future? 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94777" y="4154051"/>
            <a:ext cx="6067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0" y="764704"/>
            <a:ext cx="3987019" cy="5959312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56" y="761552"/>
            <a:ext cx="3987428" cy="5959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Policy Review – are our policies aware of CE?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19663" y="5301208"/>
            <a:ext cx="13920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Current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860215" y="5241048"/>
            <a:ext cx="13920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Future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11560" y="2564904"/>
            <a:ext cx="69601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No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987824" y="2885173"/>
            <a:ext cx="100811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Partial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987824" y="6059107"/>
            <a:ext cx="64807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197614"/>
                </a:solidFill>
                <a:latin typeface="Gill Sans MT" panose="020B0502020104020203" pitchFamily="34" charset="0"/>
              </a:rPr>
              <a:t>Yes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455825" y="2517249"/>
            <a:ext cx="696016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No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596336" y="5441103"/>
            <a:ext cx="100811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C000"/>
                </a:solidFill>
                <a:latin typeface="Gill Sans MT" panose="020B0502020104020203" pitchFamily="34" charset="0"/>
              </a:rPr>
              <a:t>Partial</a:t>
            </a:r>
          </a:p>
        </p:txBody>
      </p:sp>
    </p:spTree>
    <p:extLst>
      <p:ext uri="{BB962C8B-B14F-4D97-AF65-F5344CB8AC3E}">
        <p14:creationId xmlns:p14="http://schemas.microsoft.com/office/powerpoint/2010/main" val="13552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4648" y="695338"/>
            <a:ext cx="891984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Mapping of Current Coastline Position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Assumption that coastline was adequately mapped. 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Do we know where the coastline is?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Additional Outputs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351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5" name="Picture 4" descr="D:\My Documents\_Active Work\_Consultations\Udal - North Uist\Udal_hist_cng_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4" y="188639"/>
            <a:ext cx="9076026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5632" y="1203340"/>
            <a:ext cx="3120224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2000" dirty="0" err="1" smtClean="0">
                <a:solidFill>
                  <a:srgbClr val="00213B"/>
                </a:solidFill>
                <a:latin typeface="Gill Sans MT" panose="020B0502020104020203" pitchFamily="34" charset="0"/>
              </a:rPr>
              <a:t>Udal</a:t>
            </a:r>
            <a:r>
              <a:rPr lang="en-GB" sz="2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 peninsula (N Uist) </a:t>
            </a:r>
          </a:p>
          <a:p>
            <a:pPr eaLnBrk="1" hangingPunct="1"/>
            <a:r>
              <a:rPr lang="en-GB" sz="2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450m in 125yrs = 3.6m/yr</a:t>
            </a:r>
            <a:endParaRPr lang="en-GB" sz="2000" i="1" dirty="0" smtClean="0">
              <a:solidFill>
                <a:srgbClr val="00213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44648" y="695338"/>
            <a:ext cx="891984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000" b="1" dirty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</a:rPr>
              <a:t>Mapping of Current Coastline Position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Assumption that coastline was adequately mapped.  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Do we know where the coastline is?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‘Soft’ </a:t>
            </a: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and </a:t>
            </a: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‘Hard’ </a:t>
            </a: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Coastal Classification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Target future shoreline mapping in priority areas</a:t>
            </a: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Undertake future assessments in priority areas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Additional Outputs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Presentation Outline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229600" cy="50403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Introduction to Scottish Coast</a:t>
            </a:r>
          </a:p>
          <a:p>
            <a:pPr marL="534988" indent="-261938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Why is understanding coastal erosion important in Scotland? 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en-GB" sz="3000" b="1" dirty="0" smtClean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What is the NCCA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en-GB" sz="3000" b="1" dirty="0" smtClean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Methods</a:t>
            </a: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endParaRPr lang="en-GB" sz="3000" b="1" dirty="0" smtClean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0" indent="0" eaLnBrk="1" fontAlgn="auto" hangingPunct="1">
              <a:spcBef>
                <a:spcPts val="500"/>
              </a:spcBef>
              <a:spcAft>
                <a:spcPts val="0"/>
              </a:spcAft>
              <a:buNone/>
              <a:defRPr/>
            </a:pP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Outputs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3000" b="1" dirty="0" smtClean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95288" lvl="2" indent="0" eaLnBrk="1" fontAlgn="auto" hangingPunct="1">
              <a:spcAft>
                <a:spcPts val="0"/>
              </a:spcAft>
              <a:buNone/>
              <a:defRPr/>
            </a:pPr>
            <a:endParaRPr lang="en-GB" sz="3000" b="1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3000" dirty="0">
              <a:latin typeface="Gill Sans MT" panose="020B0502020104020203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sz="3000" dirty="0" smtClean="0"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4309939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sz="3000" dirty="0" smtClean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3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NCCA </a:t>
            </a:r>
            <a:r>
              <a:rPr lang="en-US" sz="3000" dirty="0">
                <a:solidFill>
                  <a:srgbClr val="00213B"/>
                </a:solidFill>
                <a:latin typeface="Gill Sans MT" panose="020B0502020104020203" pitchFamily="34" charset="0"/>
              </a:rPr>
              <a:t>will </a:t>
            </a:r>
            <a:endParaRPr lang="en-US" sz="3000" dirty="0" smtClean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US" sz="3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establish </a:t>
            </a:r>
            <a:r>
              <a:rPr lang="en-US" sz="3000" dirty="0">
                <a:solidFill>
                  <a:srgbClr val="00213B"/>
                </a:solidFill>
                <a:latin typeface="Gill Sans MT" panose="020B0502020104020203" pitchFamily="34" charset="0"/>
              </a:rPr>
              <a:t>a national evidence base on the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past changes </a:t>
            </a:r>
            <a:r>
              <a:rPr lang="en-US" sz="3000" dirty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to Scotland's </a:t>
            </a:r>
            <a:r>
              <a:rPr lang="en-US" sz="3000" dirty="0">
                <a:solidFill>
                  <a:srgbClr val="00213B"/>
                </a:solidFill>
                <a:latin typeface="Gill Sans MT" panose="020B0502020104020203" pitchFamily="34" charset="0"/>
              </a:rPr>
              <a:t>coastline, anticipate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future change </a:t>
            </a:r>
            <a:r>
              <a:rPr lang="en-US" sz="3000" dirty="0">
                <a:solidFill>
                  <a:srgbClr val="00213B"/>
                </a:solidFill>
                <a:latin typeface="Gill Sans MT" panose="020B0502020104020203" pitchFamily="34" charset="0"/>
              </a:rPr>
              <a:t>and </a:t>
            </a:r>
            <a:r>
              <a:rPr lang="en-US" sz="3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produce an initial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exposure assessment </a:t>
            </a:r>
            <a:r>
              <a:rPr lang="en-US" sz="3000" dirty="0">
                <a:solidFill>
                  <a:srgbClr val="00213B"/>
                </a:solidFill>
                <a:latin typeface="Gill Sans MT" panose="020B0502020104020203" pitchFamily="34" charset="0"/>
              </a:rPr>
              <a:t>of </a:t>
            </a:r>
            <a:r>
              <a:rPr lang="en-US" sz="3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assets </a:t>
            </a:r>
            <a:r>
              <a:rPr lang="en-US" sz="3000" dirty="0">
                <a:solidFill>
                  <a:srgbClr val="00213B"/>
                </a:solidFill>
                <a:latin typeface="Gill Sans MT" panose="020B0502020104020203" pitchFamily="34" charset="0"/>
              </a:rPr>
              <a:t>within these </a:t>
            </a:r>
            <a:r>
              <a:rPr lang="en-US" sz="3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areas (road, railways, houses </a:t>
            </a:r>
            <a:r>
              <a:rPr lang="en-US" sz="3000" dirty="0" err="1" smtClean="0">
                <a:solidFill>
                  <a:srgbClr val="00213B"/>
                </a:solidFill>
                <a:latin typeface="Gill Sans MT" panose="020B0502020104020203" pitchFamily="34" charset="0"/>
              </a:rPr>
              <a:t>etc</a:t>
            </a:r>
            <a:r>
              <a:rPr lang="en-US" sz="3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)</a:t>
            </a:r>
            <a:endParaRPr lang="en-GB" sz="3000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000" dirty="0">
              <a:solidFill>
                <a:srgbClr val="00213B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it will support the public and private sector with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better information </a:t>
            </a:r>
            <a:r>
              <a:rPr lang="en-GB" sz="3000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to enable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improved strategic management </a:t>
            </a:r>
            <a:r>
              <a:rPr lang="en-GB" sz="3000" dirty="0">
                <a:solidFill>
                  <a:srgbClr val="00213B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of the coastline and societies interests</a:t>
            </a:r>
            <a:endParaRPr lang="en-GB" sz="3000" dirty="0" smtClean="0">
              <a:solidFill>
                <a:srgbClr val="00213B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000" dirty="0" smtClean="0">
              <a:solidFill>
                <a:srgbClr val="00213B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000" dirty="0" smtClean="0">
              <a:solidFill>
                <a:srgbClr val="00213B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3000" dirty="0" smtClean="0">
              <a:solidFill>
                <a:srgbClr val="00213B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3000" dirty="0">
              <a:solidFill>
                <a:srgbClr val="00213B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Conclusions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James\Pictures\Phone\2012-11-30 12.53.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791997" y="2255347"/>
            <a:ext cx="7452412" cy="441401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rPr>
              <a:t>alistair.rennie@snh.gov.uk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rPr>
              <a:t>j.fitton.1@research.gla.ac.uk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rPr>
              <a:t>jim.hansom@glasgow.ac.uk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rPr>
              <a:t>@</a:t>
            </a:r>
            <a:r>
              <a:rPr lang="en-GB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rPr>
              <a:t>RennieAlistair</a:t>
            </a: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rPr>
              <a:t>@</a:t>
            </a:r>
            <a:r>
              <a:rPr lang="en-GB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rPr>
              <a:t>J_M_Fitton</a:t>
            </a:r>
            <a:endParaRPr lang="en-GB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rPr>
              <a:t>http://jmfitton.xyz/cesm_scotland/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4100" name="Picture 4" descr="http://www.campusclothing.com/Uploads/University/Images/1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6"/>
          <a:stretch/>
        </p:blipFill>
        <p:spPr bwMode="auto">
          <a:xfrm>
            <a:off x="4125094" y="781374"/>
            <a:ext cx="2186959" cy="77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</p:pic>
      <p:pic>
        <p:nvPicPr>
          <p:cNvPr id="19" name="Picture 1" descr="D:\My Pictures\logos\CREW logo current Jan 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81" y="785967"/>
            <a:ext cx="2314049" cy="77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My Pictures\logos\S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4699"/>
            <a:ext cx="1424627" cy="1358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raptorpersecutionscotland.files.wordpress.com/2011/07/snh-log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/>
          <a:stretch/>
        </p:blipFill>
        <p:spPr bwMode="auto">
          <a:xfrm>
            <a:off x="1869604" y="782717"/>
            <a:ext cx="2038871" cy="774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46" y="3580068"/>
            <a:ext cx="4586724" cy="30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75" y="3578056"/>
            <a:ext cx="4592871" cy="30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46" y="3558710"/>
            <a:ext cx="4586724" cy="30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46" y="3580068"/>
            <a:ext cx="4603500" cy="306000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688"/>
          </a:xfrm>
          <a:solidFill>
            <a:srgbClr val="00213B"/>
          </a:solidFill>
        </p:spPr>
        <p:txBody>
          <a:bodyPr anchor="t"/>
          <a:lstStyle/>
          <a:p>
            <a:pPr marL="0" indent="0" algn="l" eaLnBrk="1" fontAlgn="auto" hangingPunct="1">
              <a:spcAft>
                <a:spcPts val="0"/>
              </a:spcAft>
              <a:buNone/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Scottish coastal assets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83264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Population</a:t>
            </a:r>
            <a:r>
              <a:rPr lang="en-GB" sz="3000" b="1" dirty="0" smtClean="0">
                <a:latin typeface="Gill Sans MT" panose="020B0502020104020203" pitchFamily="34" charset="0"/>
                <a:cs typeface="Arial" pitchFamily="34" charset="0"/>
              </a:rPr>
              <a:t> </a:t>
            </a: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20% of the Scottish population live within</a:t>
            </a:r>
          </a:p>
          <a:p>
            <a:pPr marL="623888" lvl="2" indent="0" eaLnBrk="1" fontAlgn="auto" hangingPunct="1">
              <a:spcAft>
                <a:spcPts val="0"/>
              </a:spcAft>
              <a:buNone/>
              <a:defRPr/>
            </a:pP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1km of the coast </a:t>
            </a:r>
            <a:r>
              <a:rPr lang="en-GB" sz="3000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(1 million people)</a:t>
            </a: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Scotland has </a:t>
            </a:r>
            <a:r>
              <a:rPr lang="en-GB" sz="3000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12%</a:t>
            </a: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 of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the </a:t>
            </a: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European coast (18,670 km)</a:t>
            </a: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Highly variable: resilience &amp; assets </a:t>
            </a:r>
            <a:endParaRPr lang="en-GB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000" dirty="0" smtClean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GB" sz="3000" dirty="0" smtClean="0"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" name="Picture 2" descr="S:\_Coastal&amp;Marine\_Coastal_Data\Com_Res\NCCA - National Coastal Change Assessment\Complete landscape - 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9389" r="16560" b="10889"/>
          <a:stretch>
            <a:fillRect/>
          </a:stretch>
        </p:blipFill>
        <p:spPr bwMode="auto">
          <a:xfrm>
            <a:off x="142797" y="3546036"/>
            <a:ext cx="2917036" cy="31831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867" y="95944"/>
            <a:ext cx="4608512" cy="6738723"/>
          </a:xfrm>
          <a:prstGeom prst="rect">
            <a:avLst/>
          </a:prstGeom>
        </p:spPr>
      </p:pic>
      <p:pic>
        <p:nvPicPr>
          <p:cNvPr id="8" name="Picture 2" descr="http://raptorpersecutionscotland.files.wordpress.com/2011/07/snh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/>
          <a:stretch/>
        </p:blipFill>
        <p:spPr bwMode="auto">
          <a:xfrm>
            <a:off x="7570485" y="6243155"/>
            <a:ext cx="1558013" cy="5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23280" y="95945"/>
            <a:ext cx="896448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  <a:cs typeface="Arial" pitchFamily="34" charset="0"/>
              </a:rPr>
              <a:t>Coastal Erosion in Scotland</a:t>
            </a:r>
            <a:endParaRPr lang="en-GB" sz="3000" b="1" dirty="0" smtClean="0">
              <a:latin typeface="Gill Sans MT" panose="020B0502020104020203" pitchFamily="34" charset="0"/>
              <a:cs typeface="Arial" pitchFamily="34" charset="0"/>
            </a:endParaRP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63 locations, 94 km </a:t>
            </a: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705 km of hard defences</a:t>
            </a:r>
          </a:p>
          <a:p>
            <a:pPr marL="623888"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55600" lvl="2" indent="0" eaLnBrk="1" fontAlgn="auto" hangingPunct="1">
              <a:spcAft>
                <a:spcPts val="0"/>
              </a:spcAft>
              <a:buNone/>
              <a:defRPr/>
            </a:pPr>
            <a:endParaRPr lang="en-GB" sz="3000" b="1" dirty="0" smtClean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0" lvl="2" indent="0" eaLnBrk="1" fontAlgn="auto" hangingPunct="1">
              <a:spcAft>
                <a:spcPts val="0"/>
              </a:spcAft>
              <a:buNone/>
              <a:defRPr/>
            </a:pPr>
            <a:endParaRPr lang="en-GB" sz="3000" b="1" dirty="0" smtClean="0">
              <a:solidFill>
                <a:srgbClr val="00213B"/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0" lvl="2" indent="0" eaLnBrk="1" fontAlgn="auto" hangingPunct="1">
              <a:spcAft>
                <a:spcPts val="0"/>
              </a:spcAft>
              <a:buNone/>
              <a:defRPr/>
            </a:pPr>
            <a:endParaRPr lang="en-GB" sz="3000" dirty="0"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9" name="Picture 2" descr="S:\_Coastal&amp;Marine\_Coastal_Data\Com_Res\NCCA - National Coastal Change Assessment\Complete landscape - 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t="9389" r="16560" b="10889"/>
          <a:stretch>
            <a:fillRect/>
          </a:stretch>
        </p:blipFill>
        <p:spPr bwMode="auto">
          <a:xfrm>
            <a:off x="142796" y="2348880"/>
            <a:ext cx="4014117" cy="43802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334" y="692696"/>
            <a:ext cx="89571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A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major policy-driven </a:t>
            </a: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pan-government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research </a:t>
            </a: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project collating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information on coastal </a:t>
            </a: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change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 </a:t>
            </a:r>
            <a:r>
              <a:rPr lang="en-GB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and susceptibility </a:t>
            </a: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to future coastal erosion.  </a:t>
            </a:r>
            <a:endParaRPr lang="en-GB" sz="3000" b="1" dirty="0" smtClean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endParaRPr lang="en-GB" sz="3000" b="1" i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NCCA will:</a:t>
            </a:r>
          </a:p>
          <a:p>
            <a:pPr eaLnBrk="0" hangingPunct="0">
              <a:defRPr/>
            </a:pP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Undertake a Quality Assessment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on existing data</a:t>
            </a: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Establish the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past changes to Scotland's coastline</a:t>
            </a: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Anticipate future change</a:t>
            </a: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Undertake an initial assessment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of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societies' interests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within these areas (road, railways, houses </a:t>
            </a:r>
            <a:r>
              <a:rPr lang="en-US" sz="3000" dirty="0" err="1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etc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  <a:p>
            <a:pPr marL="534988" indent="-261938" eaLnBrk="0" hangingPunct="0">
              <a:buFont typeface="Arial" panose="020B0604020202020204" pitchFamily="34" charset="0"/>
              <a:buChar char="•"/>
              <a:defRPr/>
            </a:pPr>
            <a:endParaRPr lang="en-GB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National Coastal Change Assessment (NCCA)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512" y="780784"/>
            <a:ext cx="8174038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Scottish Government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Agencies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Local Authorities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Partners</a:t>
            </a:r>
          </a:p>
          <a:p>
            <a:pPr eaLnBrk="0" hangingPunct="0">
              <a:defRPr/>
            </a:pPr>
            <a:endParaRPr lang="en-GB" sz="3000" b="1" dirty="0" smtClean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r>
              <a:rPr lang="en-GB" sz="3000" i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The 50+ organisations are involved </a:t>
            </a: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in </a:t>
            </a:r>
            <a:r>
              <a:rPr lang="en-GB" sz="3000" i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the development </a:t>
            </a: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of the </a:t>
            </a:r>
            <a:r>
              <a:rPr lang="en-GB" sz="3000" i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project and will also have access to </a:t>
            </a:r>
            <a:r>
              <a:rPr lang="en-GB" sz="3000" i="1" dirty="0">
                <a:solidFill>
                  <a:srgbClr val="00213B"/>
                </a:solidFill>
                <a:latin typeface="Gill Sans MT" panose="020B0502020104020203" pitchFamily="34" charset="0"/>
              </a:rPr>
              <a:t>the maps.</a:t>
            </a:r>
          </a:p>
          <a:p>
            <a:pPr eaLnBrk="0" hangingPunct="0">
              <a:defRPr/>
            </a:pPr>
            <a:endParaRPr lang="en-GB" sz="3000" b="1" i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endParaRPr lang="en-GB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eaLnBrk="0" hangingPunct="0">
              <a:defRPr/>
            </a:pPr>
            <a:r>
              <a:rPr lang="en-GB" sz="3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Funded by CREW, </a:t>
            </a:r>
          </a:p>
          <a:p>
            <a:pPr eaLnBrk="0" hangingPunct="0">
              <a:defRPr/>
            </a:pPr>
            <a:r>
              <a:rPr lang="en-GB" sz="2000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Scotland’s centre of expertise for waters</a:t>
            </a:r>
            <a:endParaRPr lang="en-GB" sz="2000" dirty="0">
              <a:solidFill>
                <a:srgbClr val="00213B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1" descr="D:\My Pictures\logos\CREW logo current Jan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63" y="5085184"/>
            <a:ext cx="2160159" cy="7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Who is involved?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10" name="Picture 3" descr="D:\My Pictures\logos\S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01159"/>
            <a:ext cx="1224136" cy="1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aptorpersecutionscotland.files.wordpress.com/2011/07/snh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3"/>
          <a:stretch/>
        </p:blipFill>
        <p:spPr bwMode="auto">
          <a:xfrm>
            <a:off x="5743537" y="6165304"/>
            <a:ext cx="1558013" cy="59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mallUniofGlasgo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29" y="6221411"/>
            <a:ext cx="1564767" cy="47929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07504" y="721162"/>
            <a:ext cx="42484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Historical change analysis is similar to SMPs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1890s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OS Second Edition Country Series Maps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NCCA Methods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pic>
        <p:nvPicPr>
          <p:cNvPr id="6" name="Picture 2" descr="D:\GIS_DATA\_NCCA\_Output\Morrich_NCCA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90" y="620688"/>
            <a:ext cx="46720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NCCA Methods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7504" y="692696"/>
            <a:ext cx="399427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Historic </a:t>
            </a: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C</a:t>
            </a: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hange Analysis</a:t>
            </a: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1890s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1970s </a:t>
            </a:r>
          </a:p>
        </p:txBody>
      </p:sp>
      <p:pic>
        <p:nvPicPr>
          <p:cNvPr id="5" name="Picture 2" descr="D:\GIS_DATA\_NCCA\_Output\Morrich_NCCA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6800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CBCA1-6B89-4B4A-8338-84C9B138765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" name="Picture 2" descr="D:\GIS_DATA\_NCCA\_Output\Morrich_NCCA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78" y="702638"/>
            <a:ext cx="4902844" cy="60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1588" y="0"/>
            <a:ext cx="9144000" cy="620688"/>
          </a:xfrm>
          <a:prstGeom prst="rect">
            <a:avLst/>
          </a:prstGeom>
          <a:solidFill>
            <a:srgbClr val="0021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Gill Sans MT" panose="020B0502020104020203" pitchFamily="34" charset="0"/>
                <a:cs typeface="Arial" pitchFamily="34" charset="0"/>
              </a:rPr>
              <a:t>NCCA Methods</a:t>
            </a:r>
            <a:endParaRPr lang="en-GB" sz="3200" b="1" dirty="0">
              <a:solidFill>
                <a:schemeClr val="bg1"/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7504" y="692696"/>
            <a:ext cx="399427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Historic </a:t>
            </a:r>
            <a:r>
              <a:rPr lang="en-US" sz="3000" b="1" dirty="0">
                <a:solidFill>
                  <a:srgbClr val="00213B"/>
                </a:solidFill>
                <a:latin typeface="Gill Sans MT" panose="020B0502020104020203" pitchFamily="34" charset="0"/>
              </a:rPr>
              <a:t>C</a:t>
            </a:r>
            <a:r>
              <a:rPr lang="en-US" sz="3000" b="1" dirty="0" smtClean="0">
                <a:solidFill>
                  <a:srgbClr val="00213B"/>
                </a:solidFill>
                <a:latin typeface="Gill Sans MT" panose="020B0502020104020203" pitchFamily="34" charset="0"/>
              </a:rPr>
              <a:t>hange Analysis</a:t>
            </a:r>
            <a:endParaRPr lang="en-US" sz="3000" b="1" dirty="0">
              <a:solidFill>
                <a:srgbClr val="00213B"/>
              </a:solidFill>
              <a:latin typeface="Gill Sans MT" panose="020B0502020104020203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1890s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1970s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Current 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MHWS (derived from LiDAR/Aerial Photography</a:t>
            </a:r>
            <a:r>
              <a:rPr lang="en-GB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endParaRPr lang="en-GB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  <a:cs typeface="Arial" pitchFamily="34" charset="0"/>
              </a:rPr>
              <a:t>Projected future coastline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10547</TotalTime>
  <Words>657</Words>
  <Application>Microsoft Office PowerPoint</Application>
  <PresentationFormat>On-screen Show (4:3)</PresentationFormat>
  <Paragraphs>203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Rockwell</vt:lpstr>
      <vt:lpstr>Wingdings</vt:lpstr>
      <vt:lpstr>Office Theme</vt:lpstr>
      <vt:lpstr>PowerPoint Presentation</vt:lpstr>
      <vt:lpstr>PowerPoint Presentation</vt:lpstr>
      <vt:lpstr>Scottish coastal assets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Coastal Erosion Susceptibility Model (CESM)</vt:lpstr>
      <vt:lpstr>Physical Parameter Ranking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Costing coastal geodiversity: Can we afford not to cost the coast?</dc:title>
  <dc:creator>James Fitton</dc:creator>
  <cp:lastModifiedBy>James Fitton</cp:lastModifiedBy>
  <cp:revision>402</cp:revision>
  <cp:lastPrinted>2013-07-09T06:27:43Z</cp:lastPrinted>
  <dcterms:created xsi:type="dcterms:W3CDTF">2013-03-10T12:42:44Z</dcterms:created>
  <dcterms:modified xsi:type="dcterms:W3CDTF">2016-03-04T11:39:39Z</dcterms:modified>
</cp:coreProperties>
</file>