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6" r:id="rId4"/>
    <p:sldId id="265" r:id="rId5"/>
    <p:sldId id="256" r:id="rId6"/>
    <p:sldId id="257" r:id="rId7"/>
    <p:sldId id="262" r:id="rId8"/>
    <p:sldId id="263" r:id="rId9"/>
    <p:sldId id="258" r:id="rId10"/>
    <p:sldId id="259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70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6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8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6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8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4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8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9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76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3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43C3-1949-4B9D-B61E-0A0193B1707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F32A-F497-4839-9D27-6E8B303A7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6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231" y="880941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Dynamic Coast </a:t>
            </a:r>
            <a:br>
              <a:rPr lang="en-GB" dirty="0" smtClean="0"/>
            </a:br>
            <a:r>
              <a:rPr lang="en-GB" dirty="0" smtClean="0"/>
              <a:t>Summary results from phase 1 (2017)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09" y="4977776"/>
            <a:ext cx="4168738" cy="1219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709" y="2976817"/>
            <a:ext cx="7467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following images are made available for re-use.  Should you need to reference the source report: </a:t>
            </a:r>
          </a:p>
          <a:p>
            <a:endParaRPr lang="en-GB" dirty="0" smtClean="0"/>
          </a:p>
          <a:p>
            <a:r>
              <a:rPr lang="en-US" i="1" dirty="0" smtClean="0"/>
              <a:t>Hansom</a:t>
            </a:r>
            <a:r>
              <a:rPr lang="en-US" i="1" dirty="0"/>
              <a:t>, J.D., </a:t>
            </a:r>
            <a:r>
              <a:rPr lang="en-US" i="1" dirty="0" err="1"/>
              <a:t>Fitton</a:t>
            </a:r>
            <a:r>
              <a:rPr lang="en-US" i="1" dirty="0"/>
              <a:t>, J.M., and Rennie, A.F. (2017) </a:t>
            </a:r>
            <a:r>
              <a:rPr lang="en-US" i="1" dirty="0" smtClean="0"/>
              <a:t>Dynamic </a:t>
            </a:r>
            <a:r>
              <a:rPr lang="en-US" i="1" dirty="0"/>
              <a:t>Coast - National Coastal Change Assessment: National Overview, CRW2014/2. </a:t>
            </a:r>
            <a:endParaRPr lang="en-US" i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1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6735" y="773665"/>
            <a:ext cx="10074001" cy="6084335"/>
            <a:chOff x="742950" y="386832"/>
            <a:chExt cx="10074001" cy="6084335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300" y="386832"/>
              <a:ext cx="9309399" cy="608433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95375" y="596382"/>
              <a:ext cx="5052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1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4425" y="1132290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2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5342" y="1681971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3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2915" y="2220689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4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3950" y="2758050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5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4425" y="3301060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6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4867" y="3843654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7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8230" y="4936723"/>
              <a:ext cx="6219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10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8689" y="5478677"/>
              <a:ext cx="6311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11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2950" y="4382865"/>
              <a:ext cx="8672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Cells 8 &amp; 9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18301" y="1051312"/>
              <a:ext cx="6126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18301" y="1240834"/>
              <a:ext cx="7328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83665" y="2159191"/>
              <a:ext cx="6126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83665" y="2348713"/>
              <a:ext cx="7328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33926" y="3220082"/>
              <a:ext cx="6126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433926" y="3409604"/>
              <a:ext cx="7328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51194" y="3766002"/>
              <a:ext cx="6126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751194" y="3955524"/>
              <a:ext cx="7328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95826" y="4310914"/>
              <a:ext cx="6126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95826" y="4500436"/>
              <a:ext cx="7328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76776" y="4855745"/>
              <a:ext cx="6126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76776" y="5045267"/>
              <a:ext cx="7328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98152" y="5388174"/>
              <a:ext cx="6126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198152" y="5577696"/>
              <a:ext cx="7328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094401" y="1591468"/>
              <a:ext cx="6126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94401" y="1780990"/>
              <a:ext cx="7328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084058" y="2669390"/>
              <a:ext cx="6126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084058" y="2858912"/>
              <a:ext cx="7328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47333" y="525301"/>
              <a:ext cx="61266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447333" y="714823"/>
              <a:ext cx="7328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95383" y="102799"/>
            <a:ext cx="10816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proportion of soft </a:t>
            </a:r>
            <a:r>
              <a:rPr lang="en-US" dirty="0" smtClean="0"/>
              <a:t>coasts within each coastal cell </a:t>
            </a:r>
            <a:r>
              <a:rPr lang="en-US" dirty="0"/>
              <a:t>that has advanced, retreated, or not changed in the historical (1890-1970) and </a:t>
            </a:r>
            <a:r>
              <a:rPr lang="en-US" dirty="0" smtClean="0"/>
              <a:t>modern (</a:t>
            </a:r>
            <a:r>
              <a:rPr lang="en-US" dirty="0"/>
              <a:t>1970-Modern) time periods (historical data </a:t>
            </a:r>
            <a:r>
              <a:rPr lang="en-US" dirty="0" err="1"/>
              <a:t>normalised</a:t>
            </a:r>
            <a:r>
              <a:rPr lang="en-US" dirty="0"/>
              <a:t> to 37yrs). </a:t>
            </a:r>
          </a:p>
        </p:txBody>
      </p:sp>
    </p:spTree>
    <p:extLst>
      <p:ext uri="{BB962C8B-B14F-4D97-AF65-F5344CB8AC3E}">
        <p14:creationId xmlns:p14="http://schemas.microsoft.com/office/powerpoint/2010/main" val="57087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36676" y="249848"/>
            <a:ext cx="5652679" cy="6527180"/>
            <a:chOff x="2906722" y="-228600"/>
            <a:chExt cx="6325403" cy="7146305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854" y="-228600"/>
              <a:ext cx="4613991" cy="685800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H="1" flipV="1">
              <a:off x="7456413" y="4178059"/>
              <a:ext cx="90000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7368461" y="4884420"/>
              <a:ext cx="851071" cy="4519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791325" y="3009928"/>
              <a:ext cx="1416737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972468" y="2349500"/>
              <a:ext cx="611621" cy="56094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7368460" y="1879088"/>
              <a:ext cx="66885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290265" y="5336381"/>
              <a:ext cx="1337844" cy="447473"/>
            </a:xfrm>
            <a:prstGeom prst="bentConnector3">
              <a:avLst>
                <a:gd name="adj1" fmla="val 46583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852419" y="4178059"/>
              <a:ext cx="1106461" cy="45892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998455" y="6301741"/>
              <a:ext cx="1432825" cy="18151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5675905" y="1758153"/>
              <a:ext cx="568526" cy="4050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837761" y="676275"/>
              <a:ext cx="753664" cy="115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6405451" y="6258755"/>
              <a:ext cx="0" cy="22449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6657658" y="3009928"/>
              <a:ext cx="133667" cy="14664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3"/>
            <a:srcRect l="71748" t="41429" b="28695"/>
            <a:stretch/>
          </p:blipFill>
          <p:spPr>
            <a:xfrm>
              <a:off x="3508384" y="207638"/>
              <a:ext cx="897265" cy="67411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3550" y="4702105"/>
              <a:ext cx="1800000" cy="126059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2125" y="3498662"/>
              <a:ext cx="1800000" cy="1260593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4093" y="2303648"/>
              <a:ext cx="1797179" cy="126000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3918" y="1170864"/>
              <a:ext cx="1799154" cy="12600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72174" y="-45009"/>
              <a:ext cx="1799154" cy="12600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5094" y="941345"/>
              <a:ext cx="1799154" cy="126000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72746" y="1674416"/>
              <a:ext cx="1799154" cy="126000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06722" y="3478972"/>
              <a:ext cx="1799154" cy="126000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25216" y="4636581"/>
              <a:ext cx="1799154" cy="126000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64520" y="5657705"/>
              <a:ext cx="1799154" cy="12600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9662" y="371959"/>
            <a:ext cx="55506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proportion of advance, retreat and no change along the soft coast within the </a:t>
            </a:r>
            <a:r>
              <a:rPr lang="en-US" dirty="0" smtClean="0"/>
              <a:t>1890-1970 </a:t>
            </a:r>
            <a:r>
              <a:rPr lang="en-US" dirty="0"/>
              <a:t>data within </a:t>
            </a:r>
            <a:r>
              <a:rPr lang="en-US" dirty="0" smtClean="0"/>
              <a:t>each coastal </a:t>
            </a:r>
            <a:r>
              <a:rPr lang="en-US" dirty="0"/>
              <a:t>cell. Note the larger proportion of accretion and erosion within the east coast cells and </a:t>
            </a:r>
            <a:r>
              <a:rPr lang="en-US" dirty="0" err="1"/>
              <a:t>Solway</a:t>
            </a:r>
            <a:r>
              <a:rPr lang="en-US" dirty="0"/>
              <a:t> Firth (Cells 1-3 &amp; 7).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66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8982" y="109289"/>
            <a:ext cx="6042926" cy="6748711"/>
            <a:chOff x="2905689" y="-228600"/>
            <a:chExt cx="6322421" cy="7141434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854" y="-228600"/>
              <a:ext cx="4613991" cy="685800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H="1" flipV="1">
              <a:off x="7456413" y="4178059"/>
              <a:ext cx="90000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7368461" y="4884420"/>
              <a:ext cx="851071" cy="4519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791325" y="3009928"/>
              <a:ext cx="1416737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972468" y="2349500"/>
              <a:ext cx="611621" cy="56094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7368460" y="1870621"/>
              <a:ext cx="66885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290265" y="5336381"/>
              <a:ext cx="1337844" cy="447473"/>
            </a:xfrm>
            <a:prstGeom prst="bentConnector3">
              <a:avLst>
                <a:gd name="adj1" fmla="val 46583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852419" y="4178059"/>
              <a:ext cx="1106461" cy="45892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998455" y="6301741"/>
              <a:ext cx="1432825" cy="18151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5675905" y="1758153"/>
              <a:ext cx="568526" cy="4050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837761" y="676275"/>
              <a:ext cx="753664" cy="115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6405451" y="6258755"/>
              <a:ext cx="0" cy="22449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6657658" y="3009928"/>
              <a:ext cx="133667" cy="14664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w="med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3800" y="4706084"/>
              <a:ext cx="1800000" cy="126059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8110" y="3504323"/>
              <a:ext cx="1800000" cy="126059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7249" y="2313092"/>
              <a:ext cx="1800000" cy="126197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7312" y="1170271"/>
              <a:ext cx="1800000" cy="126059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3317" y="941345"/>
              <a:ext cx="1800000" cy="126059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72467" y="1673352"/>
              <a:ext cx="1800000" cy="126059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05689" y="3482570"/>
              <a:ext cx="1800000" cy="126059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26259" y="4636982"/>
              <a:ext cx="1800000" cy="126059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62795" y="5652241"/>
              <a:ext cx="1800000" cy="126059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12"/>
            <a:srcRect l="71748" t="41429" b="28695"/>
            <a:stretch/>
          </p:blipFill>
          <p:spPr>
            <a:xfrm>
              <a:off x="3508384" y="207638"/>
              <a:ext cx="897265" cy="674117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67665" y="-40926"/>
              <a:ext cx="1800000" cy="126059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10819" y="2856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 2.6: The proportion of advance, retreat and no change along the soft coast within the 1970-Modern data within each</a:t>
            </a:r>
          </a:p>
          <a:p>
            <a:r>
              <a:rPr lang="en-US" dirty="0"/>
              <a:t>coastal cell. Note the larger proportion of accretion and erosion within the east coast cells and </a:t>
            </a:r>
            <a:r>
              <a:rPr lang="en-US" dirty="0" err="1"/>
              <a:t>Solway</a:t>
            </a:r>
            <a:r>
              <a:rPr lang="en-US" dirty="0"/>
              <a:t> Firth (Cells 1-3 &amp; 7).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5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4637" y="2623771"/>
            <a:ext cx="9201152" cy="2495550"/>
            <a:chOff x="1485899" y="771525"/>
            <a:chExt cx="9201152" cy="2495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11" t="6323" r="717" b="57358"/>
            <a:stretch/>
          </p:blipFill>
          <p:spPr>
            <a:xfrm>
              <a:off x="1485901" y="771525"/>
              <a:ext cx="9201150" cy="2209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512" t="47965" r="920" b="45147"/>
            <a:stretch/>
          </p:blipFill>
          <p:spPr>
            <a:xfrm>
              <a:off x="1485899" y="2847975"/>
              <a:ext cx="9182101" cy="4191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454637" y="1414691"/>
            <a:ext cx="724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2.1: Proportion of Hard &amp; Mixed (78% - 15,613 km), Soft (19% - 3,802 km) and Artificial (3% - 591 km) coastline </a:t>
            </a:r>
            <a:r>
              <a:rPr lang="en-US" dirty="0" smtClean="0"/>
              <a:t>in Scotland (Source: NCCA).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5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95204" y="2211101"/>
            <a:ext cx="5104604" cy="3231218"/>
            <a:chOff x="0" y="194733"/>
            <a:chExt cx="5104604" cy="32312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6796"/>
            <a:stretch/>
          </p:blipFill>
          <p:spPr>
            <a:xfrm>
              <a:off x="0" y="194733"/>
              <a:ext cx="4237087" cy="323121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80413" t="43231" b="32141"/>
            <a:stretch/>
          </p:blipFill>
          <p:spPr>
            <a:xfrm>
              <a:off x="3369569" y="2036837"/>
              <a:ext cx="1735035" cy="95794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016368" y="919704"/>
            <a:ext cx="786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Proportion </a:t>
            </a:r>
            <a:r>
              <a:rPr lang="en-US" dirty="0"/>
              <a:t>of Hard &amp; Mixed (78% - 15,613 km), Soft (19% - 3,802 km) and Artificial (3% - 591 km) coastline in Scotland (Source: NCCA).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9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05646" y="51798"/>
            <a:ext cx="5513671" cy="6806202"/>
            <a:chOff x="3098883" y="-228600"/>
            <a:chExt cx="5925404" cy="7282277"/>
          </a:xfrm>
        </p:grpSpPr>
        <p:grpSp>
          <p:nvGrpSpPr>
            <p:cNvPr id="2" name="Group 1"/>
            <p:cNvGrpSpPr/>
            <p:nvPr/>
          </p:nvGrpSpPr>
          <p:grpSpPr>
            <a:xfrm>
              <a:off x="3098883" y="-228600"/>
              <a:ext cx="5925404" cy="7282277"/>
              <a:chOff x="3098883" y="-228600"/>
              <a:chExt cx="5925404" cy="7282277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1854" y="-228600"/>
                <a:ext cx="4613991" cy="6858000"/>
              </a:xfrm>
              <a:prstGeom prst="rect">
                <a:avLst/>
              </a:prstGeom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7456413" y="4178059"/>
                <a:ext cx="90000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0800000">
                <a:off x="7368461" y="4884420"/>
                <a:ext cx="851071" cy="45196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6791325" y="3009928"/>
                <a:ext cx="141673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972468" y="2349500"/>
                <a:ext cx="611621" cy="560945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7368460" y="1879088"/>
                <a:ext cx="668853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4290265" y="5336381"/>
                <a:ext cx="1337844" cy="447473"/>
              </a:xfrm>
              <a:prstGeom prst="bentConnector3">
                <a:avLst>
                  <a:gd name="adj1" fmla="val 46583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3852419" y="4178059"/>
                <a:ext cx="1106461" cy="45892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998455" y="6301741"/>
                <a:ext cx="1432825" cy="18151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16200000" flipH="1">
                <a:off x="5675905" y="1758153"/>
                <a:ext cx="568526" cy="40502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6837761" y="676275"/>
                <a:ext cx="753664" cy="115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6405451" y="6258755"/>
                <a:ext cx="0" cy="22449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6657658" y="3009928"/>
                <a:ext cx="133667" cy="14664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l="76890" t="41919" b="29429"/>
              <a:stretch/>
            </p:blipFill>
            <p:spPr>
              <a:xfrm>
                <a:off x="3506311" y="207638"/>
                <a:ext cx="1297006" cy="69789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1419" y="4700850"/>
                <a:ext cx="1376704" cy="12600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9867" y="3503629"/>
                <a:ext cx="1384420" cy="1260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5404" y="2313265"/>
                <a:ext cx="1406144" cy="12600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0796" y="-39570"/>
                <a:ext cx="1406144" cy="12600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9651" y="1167604"/>
                <a:ext cx="1406144" cy="1260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3156" y="1668025"/>
                <a:ext cx="1406144" cy="1260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98883" y="3472610"/>
                <a:ext cx="1408351" cy="12600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0579" y="4627646"/>
                <a:ext cx="1374546" cy="12600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46422" y="5793677"/>
                <a:ext cx="1384420" cy="1260000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06922" y="940915"/>
              <a:ext cx="1392320" cy="12600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09646" y="3021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 2.2: Distribution of Hard &amp; Mixed, Soft and Artificial coastlines in Scotland, by coastal cell (Source: NCCA).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66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614" t="15402" r="716" b="44834"/>
          <a:stretch/>
        </p:blipFill>
        <p:spPr>
          <a:xfrm>
            <a:off x="1495425" y="3666876"/>
            <a:ext cx="9191625" cy="2419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l="716" t="6479" r="1124" b="51096"/>
          <a:stretch/>
        </p:blipFill>
        <p:spPr>
          <a:xfrm>
            <a:off x="1504951" y="1304676"/>
            <a:ext cx="9144000" cy="258127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663316" y="3326092"/>
            <a:ext cx="8815649" cy="999731"/>
            <a:chOff x="1663316" y="2802466"/>
            <a:chExt cx="8815649" cy="999731"/>
          </a:xfrm>
        </p:grpSpPr>
        <p:grpSp>
          <p:nvGrpSpPr>
            <p:cNvPr id="27" name="Group 26"/>
            <p:cNvGrpSpPr/>
            <p:nvPr/>
          </p:nvGrpSpPr>
          <p:grpSpPr>
            <a:xfrm>
              <a:off x="1663316" y="2802466"/>
              <a:ext cx="8815649" cy="999731"/>
              <a:chOff x="1663316" y="2802466"/>
              <a:chExt cx="8815649" cy="999731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0219268" y="2802467"/>
                <a:ext cx="0" cy="72000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667934" y="3513667"/>
                <a:ext cx="68834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0213974" y="3513666"/>
                <a:ext cx="255600" cy="1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63316" y="3505199"/>
                <a:ext cx="1848" cy="296666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0477117" y="3505531"/>
                <a:ext cx="1848" cy="296666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8542867" y="2802466"/>
                <a:ext cx="1" cy="72000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8570516" y="2876035"/>
              <a:ext cx="16434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Has the soft coast changed position since the 1970s?</a:t>
              </a:r>
              <a:endParaRPr lang="en-GB" sz="12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14215" y="4227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 2.3 Historical coastal change results (not adjusted for time period) </a:t>
            </a:r>
          </a:p>
        </p:txBody>
      </p:sp>
    </p:spTree>
    <p:extLst>
      <p:ext uri="{BB962C8B-B14F-4D97-AF65-F5344CB8AC3E}">
        <p14:creationId xmlns:p14="http://schemas.microsoft.com/office/powerpoint/2010/main" val="401875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14880" y="876300"/>
            <a:ext cx="9191625" cy="5981700"/>
            <a:chOff x="1533525" y="-95250"/>
            <a:chExt cx="9191625" cy="5981700"/>
          </a:xfrm>
        </p:grpSpPr>
        <p:grpSp>
          <p:nvGrpSpPr>
            <p:cNvPr id="2" name="Group 1"/>
            <p:cNvGrpSpPr/>
            <p:nvPr/>
          </p:nvGrpSpPr>
          <p:grpSpPr>
            <a:xfrm>
              <a:off x="1533525" y="-95250"/>
              <a:ext cx="9191625" cy="5981700"/>
              <a:chOff x="1533525" y="-95250"/>
              <a:chExt cx="9191625" cy="59817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/>
              <a:srcRect l="614" t="15402" r="716" b="44834"/>
              <a:stretch/>
            </p:blipFill>
            <p:spPr>
              <a:xfrm>
                <a:off x="1533525" y="3467100"/>
                <a:ext cx="9191625" cy="241935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922" t="19630" r="1227" b="53601"/>
              <a:stretch/>
            </p:blipFill>
            <p:spPr>
              <a:xfrm>
                <a:off x="1562100" y="2276475"/>
                <a:ext cx="9115425" cy="162877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/>
              <a:srcRect l="716" t="6479" r="1124" b="51096"/>
              <a:stretch/>
            </p:blipFill>
            <p:spPr>
              <a:xfrm>
                <a:off x="1543051" y="-95250"/>
                <a:ext cx="9144000" cy="2581275"/>
              </a:xfrm>
              <a:prstGeom prst="rect">
                <a:avLst/>
              </a:prstGeom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1691891" y="1964266"/>
                <a:ext cx="8815649" cy="693209"/>
                <a:chOff x="1663316" y="2802466"/>
                <a:chExt cx="8815649" cy="999731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0219268" y="2802467"/>
                  <a:ext cx="0" cy="7200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667934" y="3513667"/>
                  <a:ext cx="68834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0213974" y="3513666"/>
                  <a:ext cx="255600" cy="1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663316" y="3505199"/>
                  <a:ext cx="1848" cy="296666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0477117" y="3505531"/>
                  <a:ext cx="1848" cy="296666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8542867" y="2802466"/>
                  <a:ext cx="1" cy="7200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TextBox 2"/>
              <p:cNvSpPr txBox="1"/>
              <p:nvPr/>
            </p:nvSpPr>
            <p:spPr>
              <a:xfrm>
                <a:off x="5511807" y="3504059"/>
                <a:ext cx="1166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/>
                  <a:t>1890 - 1970</a:t>
                </a:r>
                <a:endParaRPr lang="en-GB" sz="1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63837" y="4945594"/>
                <a:ext cx="12516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/>
                  <a:t>1970 - Modern</a:t>
                </a:r>
                <a:endParaRPr lang="en-GB" sz="1200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506170" y="1975093"/>
              <a:ext cx="116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Coastal Type</a:t>
              </a:r>
              <a:endParaRPr lang="en-GB" sz="12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61107" y="121728"/>
            <a:ext cx="7346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2.4: The proportion of soft coast that has advanced, retreated, or not changed in the historical (1890-1970) and </a:t>
            </a:r>
            <a:r>
              <a:rPr lang="en-US" dirty="0" smtClean="0"/>
              <a:t>modern (</a:t>
            </a:r>
            <a:r>
              <a:rPr lang="en-US" dirty="0"/>
              <a:t>1970-Modern) time periods (historical data </a:t>
            </a:r>
            <a:r>
              <a:rPr lang="en-US" dirty="0" err="1"/>
              <a:t>normalised</a:t>
            </a:r>
            <a:r>
              <a:rPr lang="en-US" dirty="0"/>
              <a:t> to 37yrs). </a:t>
            </a:r>
          </a:p>
        </p:txBody>
      </p:sp>
    </p:spTree>
    <p:extLst>
      <p:ext uri="{BB962C8B-B14F-4D97-AF65-F5344CB8AC3E}">
        <p14:creationId xmlns:p14="http://schemas.microsoft.com/office/powerpoint/2010/main" val="176698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4" t="15246" r="1023" b="44051"/>
          <a:stretch/>
        </p:blipFill>
        <p:spPr>
          <a:xfrm>
            <a:off x="1495425" y="2729034"/>
            <a:ext cx="9163050" cy="2476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183" y="284947"/>
            <a:ext cx="844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2.3 Historical coastal change results </a:t>
            </a:r>
            <a:r>
              <a:rPr lang="en-US" dirty="0" smtClean="0"/>
              <a:t>(</a:t>
            </a:r>
            <a:r>
              <a:rPr lang="en-GB" dirty="0"/>
              <a:t>1890 </a:t>
            </a:r>
            <a:r>
              <a:rPr lang="en-GB" dirty="0" smtClean="0"/>
              <a:t>– 1970 </a:t>
            </a:r>
            <a:r>
              <a:rPr lang="en-US" dirty="0" smtClean="0"/>
              <a:t>not </a:t>
            </a:r>
            <a:r>
              <a:rPr lang="en-US" dirty="0"/>
              <a:t>adjusted for time period)</a:t>
            </a:r>
          </a:p>
        </p:txBody>
      </p:sp>
    </p:spTree>
    <p:extLst>
      <p:ext uri="{BB962C8B-B14F-4D97-AF65-F5344CB8AC3E}">
        <p14:creationId xmlns:p14="http://schemas.microsoft.com/office/powerpoint/2010/main" val="391165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6" t="16185" r="921" b="44209"/>
          <a:stretch/>
        </p:blipFill>
        <p:spPr>
          <a:xfrm>
            <a:off x="1450243" y="3341077"/>
            <a:ext cx="9163050" cy="2409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9938" y="416059"/>
            <a:ext cx="8135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proportion of soft coast that has advanced</a:t>
            </a:r>
            <a:r>
              <a:rPr lang="en-US" dirty="0" smtClean="0"/>
              <a:t>,  </a:t>
            </a:r>
            <a:r>
              <a:rPr lang="en-US" dirty="0"/>
              <a:t>retreated, or not changed in the </a:t>
            </a:r>
            <a:r>
              <a:rPr lang="en-US" dirty="0" smtClean="0"/>
              <a:t>modern (</a:t>
            </a:r>
            <a:r>
              <a:rPr lang="en-US" dirty="0"/>
              <a:t>1970-Modern) time </a:t>
            </a:r>
            <a:r>
              <a:rPr lang="en-US" dirty="0" smtClean="0"/>
              <a:t>period.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344" y="785858"/>
            <a:ext cx="10647736" cy="6072142"/>
            <a:chOff x="714375" y="392929"/>
            <a:chExt cx="10647736" cy="607214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4349" y="392929"/>
              <a:ext cx="9303302" cy="60721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76325" y="586857"/>
              <a:ext cx="5052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1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19251" y="525301"/>
              <a:ext cx="6126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19251" y="714823"/>
              <a:ext cx="7328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6325" y="1151340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2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19251" y="1089784"/>
              <a:ext cx="6126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19251" y="1279306"/>
              <a:ext cx="7328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6767" y="1729596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3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19693" y="1668040"/>
              <a:ext cx="6126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19693" y="1857562"/>
              <a:ext cx="7328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6767" y="2300765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4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19693" y="2239209"/>
              <a:ext cx="6126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19693" y="2428731"/>
              <a:ext cx="7328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6325" y="2862825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5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19251" y="2801269"/>
              <a:ext cx="6126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19251" y="2990791"/>
              <a:ext cx="7328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6325" y="3434410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6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19251" y="3372854"/>
              <a:ext cx="6126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19251" y="3562376"/>
              <a:ext cx="7328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76767" y="4005579"/>
              <a:ext cx="4892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7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19693" y="3944023"/>
              <a:ext cx="6126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9693" y="4133545"/>
              <a:ext cx="7328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4375" y="4573365"/>
              <a:ext cx="8672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Cells 8 &amp; 9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19251" y="4511809"/>
              <a:ext cx="6126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19251" y="4701331"/>
              <a:ext cx="7328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59639" y="5141304"/>
              <a:ext cx="6219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10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19251" y="5079748"/>
              <a:ext cx="6126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19251" y="5269270"/>
              <a:ext cx="7328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9639" y="5716802"/>
              <a:ext cx="6311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 11</a:t>
              </a:r>
              <a:endParaRPr lang="en-GB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29218" y="5655246"/>
              <a:ext cx="61266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1890 - 1970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29218" y="5844768"/>
              <a:ext cx="7328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>
                      <a:lumMod val="50000"/>
                    </a:schemeClr>
                  </a:solidFill>
                </a:rPr>
                <a:t>1970 - Modern</a:t>
              </a:r>
              <a:endParaRPr lang="en-GB" sz="7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95383" y="102799"/>
            <a:ext cx="10816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proportion of soft </a:t>
            </a:r>
            <a:r>
              <a:rPr lang="en-US" dirty="0" smtClean="0"/>
              <a:t>coasts within each coastal cell </a:t>
            </a:r>
            <a:r>
              <a:rPr lang="en-US" dirty="0"/>
              <a:t>that has advanced, retreated, or not changed in the historical (1890-1970) and </a:t>
            </a:r>
            <a:r>
              <a:rPr lang="en-US" dirty="0" smtClean="0"/>
              <a:t>modern (</a:t>
            </a:r>
            <a:r>
              <a:rPr lang="en-US" dirty="0"/>
              <a:t>1970-Modern) time periods (historical data </a:t>
            </a:r>
            <a:r>
              <a:rPr lang="en-US" dirty="0" err="1"/>
              <a:t>normalised</a:t>
            </a:r>
            <a:r>
              <a:rPr lang="en-US" dirty="0"/>
              <a:t> to 37yrs). </a:t>
            </a:r>
          </a:p>
        </p:txBody>
      </p:sp>
    </p:spTree>
    <p:extLst>
      <p:ext uri="{BB962C8B-B14F-4D97-AF65-F5344CB8AC3E}">
        <p14:creationId xmlns:p14="http://schemas.microsoft.com/office/powerpoint/2010/main" val="216058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597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Dynamic Coast  Summary results from phase 1 (2017)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Fitton</dc:creator>
  <cp:lastModifiedBy>Alistair Rennie</cp:lastModifiedBy>
  <cp:revision>38</cp:revision>
  <dcterms:created xsi:type="dcterms:W3CDTF">2017-05-25T13:05:25Z</dcterms:created>
  <dcterms:modified xsi:type="dcterms:W3CDTF">2020-07-01T10:22:37Z</dcterms:modified>
</cp:coreProperties>
</file>